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-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D06-183A-0A44-9D69-139298476981}" type="datetimeFigureOut">
              <a:rPr lang="en-US" smtClean="0"/>
              <a:t>5/31/17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8C4B-CB78-7B4F-92E1-F6CE0945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82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D06-183A-0A44-9D69-139298476981}" type="datetimeFigureOut">
              <a:rPr lang="en-US" smtClean="0"/>
              <a:t>5/31/17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8C4B-CB78-7B4F-92E1-F6CE0945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18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D06-183A-0A44-9D69-139298476981}" type="datetimeFigureOut">
              <a:rPr lang="en-US" smtClean="0"/>
              <a:t>5/31/17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8C4B-CB78-7B4F-92E1-F6CE0945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033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D06-183A-0A44-9D69-139298476981}" type="datetimeFigureOut">
              <a:rPr lang="en-US" smtClean="0"/>
              <a:t>5/31/17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8C4B-CB78-7B4F-92E1-F6CE0945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372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D06-183A-0A44-9D69-139298476981}" type="datetimeFigureOut">
              <a:rPr lang="en-US" smtClean="0"/>
              <a:t>5/31/17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8C4B-CB78-7B4F-92E1-F6CE0945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983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D06-183A-0A44-9D69-139298476981}" type="datetimeFigureOut">
              <a:rPr lang="en-US" smtClean="0"/>
              <a:t>5/31/17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8C4B-CB78-7B4F-92E1-F6CE0945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036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D06-183A-0A44-9D69-139298476981}" type="datetimeFigureOut">
              <a:rPr lang="en-US" smtClean="0"/>
              <a:t>5/31/17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8C4B-CB78-7B4F-92E1-F6CE0945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39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D06-183A-0A44-9D69-139298476981}" type="datetimeFigureOut">
              <a:rPr lang="en-US" smtClean="0"/>
              <a:t>5/31/17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8C4B-CB78-7B4F-92E1-F6CE0945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062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D06-183A-0A44-9D69-139298476981}" type="datetimeFigureOut">
              <a:rPr lang="en-US" smtClean="0"/>
              <a:t>5/31/17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8C4B-CB78-7B4F-92E1-F6CE0945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72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D06-183A-0A44-9D69-139298476981}" type="datetimeFigureOut">
              <a:rPr lang="en-US" smtClean="0"/>
              <a:t>5/31/17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8C4B-CB78-7B4F-92E1-F6CE0945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48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DBD06-183A-0A44-9D69-139298476981}" type="datetimeFigureOut">
              <a:rPr lang="en-US" smtClean="0"/>
              <a:t>5/31/17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8C4B-CB78-7B4F-92E1-F6CE0945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848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DBD06-183A-0A44-9D69-139298476981}" type="datetimeFigureOut">
              <a:rPr lang="en-US" smtClean="0"/>
              <a:t>5/31/17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C8C4B-CB78-7B4F-92E1-F6CE09458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336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Franklin-McKinley Math Institute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June 22,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7770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/>
              <a:t>Select </a:t>
            </a:r>
            <a:r>
              <a:rPr lang="en-US" b="1" dirty="0"/>
              <a:t>1, 2 or 3 piece(s) of student work and tell:</a:t>
            </a:r>
          </a:p>
          <a:p>
            <a:pPr lvl="1"/>
            <a:r>
              <a:rPr lang="en-US" b="1" dirty="0"/>
              <a:t>Why did you choose this work</a:t>
            </a:r>
            <a:r>
              <a:rPr lang="en-US" b="1" dirty="0" smtClean="0"/>
              <a:t>?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What is the core mathematics inherent in this work</a:t>
            </a:r>
            <a:r>
              <a:rPr lang="en-US" b="1" dirty="0" smtClean="0"/>
              <a:t>?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Is this work an example of a misconception, a strategy you want students </a:t>
            </a:r>
            <a:r>
              <a:rPr lang="en-US" b="1" dirty="0" smtClean="0"/>
              <a:t>to make </a:t>
            </a:r>
            <a:r>
              <a:rPr lang="en-US" b="1" dirty="0"/>
              <a:t>sense of, something you want students to compare and contrast, </a:t>
            </a:r>
            <a:r>
              <a:rPr lang="en-US" b="1" dirty="0" smtClean="0"/>
              <a:t>or moving </a:t>
            </a:r>
            <a:r>
              <a:rPr lang="en-US" b="1" dirty="0"/>
              <a:t>to generalization? Explain</a:t>
            </a:r>
            <a:r>
              <a:rPr lang="en-US" b="1" dirty="0" smtClean="0"/>
              <a:t>.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What is the prompt question you are going to pose about this student work</a:t>
            </a:r>
            <a:r>
              <a:rPr lang="en-US" b="1" dirty="0" smtClean="0"/>
              <a:t>?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What foundational question will you be ready to pose to your students </a:t>
            </a:r>
            <a:r>
              <a:rPr lang="en-US" b="1" dirty="0" smtClean="0"/>
              <a:t>so that </a:t>
            </a:r>
            <a:r>
              <a:rPr lang="en-US" b="1" dirty="0"/>
              <a:t>they can engage in this prompt</a:t>
            </a:r>
            <a:r>
              <a:rPr lang="en-US" b="1" dirty="0" smtClean="0"/>
              <a:t>?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Be prepared to share with whole group.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67550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Reengage 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Watch the video and note </a:t>
            </a:r>
            <a:r>
              <a:rPr lang="en-US" smtClean="0"/>
              <a:t>questions asked.</a:t>
            </a:r>
            <a:endParaRPr lang="en-US" dirty="0" smtClean="0"/>
          </a:p>
          <a:p>
            <a:r>
              <a:rPr lang="en-US" dirty="0" smtClean="0"/>
              <a:t>How does the teacher engage all students in reconsidering the problem?</a:t>
            </a:r>
          </a:p>
          <a:p>
            <a:r>
              <a:rPr lang="en-US" dirty="0" smtClean="0"/>
              <a:t>How do examples chosen push students’ thinking to a deeper level?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338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Formative Assessment </a:t>
            </a:r>
            <a:br>
              <a:rPr lang="en-US" dirty="0" smtClean="0"/>
            </a:br>
            <a:r>
              <a:rPr lang="en-US" dirty="0" smtClean="0"/>
              <a:t>Re-engagement Lessons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A special lesson using student work to:</a:t>
            </a:r>
          </a:p>
          <a:p>
            <a:pPr marL="0" indent="0">
              <a:buNone/>
            </a:pPr>
            <a:endParaRPr lang="en-US" b="1" dirty="0" smtClean="0"/>
          </a:p>
          <a:p>
            <a:pPr lvl="1"/>
            <a:r>
              <a:rPr lang="en-US" b="1" dirty="0" smtClean="0"/>
              <a:t>Confront misconceptions</a:t>
            </a:r>
          </a:p>
          <a:p>
            <a:pPr lvl="1"/>
            <a:r>
              <a:rPr lang="en-US" b="1" dirty="0" smtClean="0"/>
              <a:t>Provide feedback on student thinking</a:t>
            </a:r>
          </a:p>
          <a:p>
            <a:pPr lvl="1"/>
            <a:r>
              <a:rPr lang="en-US" b="1" dirty="0" smtClean="0"/>
              <a:t>Help students deepen their learning</a:t>
            </a:r>
          </a:p>
          <a:p>
            <a:pPr lvl="1"/>
            <a:r>
              <a:rPr lang="en-US" b="1" dirty="0" smtClean="0"/>
              <a:t>Make connections between mathematical ideas</a:t>
            </a:r>
          </a:p>
          <a:p>
            <a:pPr lvl="1"/>
            <a:r>
              <a:rPr lang="en-US" b="1" dirty="0" smtClean="0"/>
              <a:t>Make generalizations about types of problems</a:t>
            </a:r>
          </a:p>
          <a:p>
            <a:pPr lvl="1"/>
            <a:r>
              <a:rPr lang="en-US" b="1" dirty="0" smtClean="0"/>
              <a:t>Learn a new strategy</a:t>
            </a:r>
          </a:p>
          <a:p>
            <a:pPr lvl="1"/>
            <a:r>
              <a:rPr lang="en-US" b="1" dirty="0" smtClean="0"/>
              <a:t>Model qualities or characteristics of good performance on the task</a:t>
            </a:r>
          </a:p>
          <a:p>
            <a:pPr lvl="1"/>
            <a:endParaRPr lang="en-US" b="1" dirty="0" smtClean="0"/>
          </a:p>
          <a:p>
            <a:pPr lvl="1"/>
            <a:endParaRPr lang="en-US" b="1" dirty="0"/>
          </a:p>
          <a:p>
            <a:pPr lvl="1"/>
            <a:endParaRPr lang="en-US" b="1" dirty="0" smtClean="0"/>
          </a:p>
          <a:p>
            <a:pPr lvl="1"/>
            <a:endParaRPr lang="en-US" b="1" dirty="0" smtClean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73489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progression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lvl="1" indent="0">
              <a:buNone/>
            </a:pPr>
            <a:endParaRPr lang="en-US" b="1" dirty="0"/>
          </a:p>
          <a:p>
            <a:r>
              <a:rPr lang="en-US" b="1" dirty="0"/>
              <a:t>Start with simple problem so </a:t>
            </a:r>
            <a:r>
              <a:rPr lang="en-US" b="1" dirty="0" err="1"/>
              <a:t>Ss</a:t>
            </a:r>
            <a:r>
              <a:rPr lang="en-US" b="1" dirty="0"/>
              <a:t> clarify and articulate their thinking</a:t>
            </a:r>
          </a:p>
          <a:p>
            <a:r>
              <a:rPr lang="en-US" b="1" dirty="0"/>
              <a:t>Make sense of another person’s strategy</a:t>
            </a:r>
          </a:p>
          <a:p>
            <a:r>
              <a:rPr lang="en-US" b="1" dirty="0"/>
              <a:t>Compare and contrast strategies</a:t>
            </a:r>
          </a:p>
          <a:p>
            <a:r>
              <a:rPr lang="en-US" b="1" dirty="0"/>
              <a:t>Focus on sense-making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290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Protocol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Individual think time</a:t>
            </a:r>
          </a:p>
          <a:p>
            <a:r>
              <a:rPr lang="en-US" b="1" dirty="0" smtClean="0"/>
              <a:t>Pair-share</a:t>
            </a:r>
          </a:p>
          <a:p>
            <a:r>
              <a:rPr lang="en-US" b="1" dirty="0" smtClean="0"/>
              <a:t>Whole class discussion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3398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7500"/>
            <a:ext cx="9144000" cy="6213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300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930400"/>
            <a:ext cx="8991600" cy="299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807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a Lesson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What are the big mathematical ideas of the task? </a:t>
            </a:r>
          </a:p>
          <a:p>
            <a:r>
              <a:rPr lang="en-US" b="1" dirty="0"/>
              <a:t>How was the task designed? How did the design contribute to the cognitive </a:t>
            </a:r>
            <a:r>
              <a:rPr lang="en-US" b="1" dirty="0" smtClean="0"/>
              <a:t>demand</a:t>
            </a:r>
            <a:r>
              <a:rPr lang="en-US" b="1" dirty="0"/>
              <a:t>? </a:t>
            </a:r>
          </a:p>
          <a:p>
            <a:r>
              <a:rPr lang="en-US" b="1" dirty="0"/>
              <a:t>What are some common errors? </a:t>
            </a:r>
          </a:p>
          <a:p>
            <a:r>
              <a:rPr lang="en-US" b="1" dirty="0"/>
              <a:t>What are some interesting strategies? </a:t>
            </a:r>
          </a:p>
          <a:p>
            <a:r>
              <a:rPr lang="en-US" b="1" dirty="0"/>
              <a:t>How do we bring students along from where they are to “grade-appropriate” </a:t>
            </a:r>
            <a:r>
              <a:rPr lang="en-US" b="1" dirty="0" smtClean="0"/>
              <a:t>strategies</a:t>
            </a:r>
            <a:r>
              <a:rPr lang="en-US" b="1" dirty="0"/>
              <a:t>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776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2800" y="355600"/>
            <a:ext cx="4965700" cy="614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268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the 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strategies might students use for the task?</a:t>
            </a:r>
          </a:p>
          <a:p>
            <a:r>
              <a:rPr lang="en-US" dirty="0" smtClean="0"/>
              <a:t>What are the big mathematical ideas being assessed?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048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324</Words>
  <Application>Microsoft Macintosh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Franklin-McKinley Math Institute</vt:lpstr>
      <vt:lpstr>Formative Assessment  Re-engagement Lessons</vt:lpstr>
      <vt:lpstr>Lesson progression</vt:lpstr>
      <vt:lpstr>Lesson Protocol</vt:lpstr>
      <vt:lpstr>PowerPoint Presentation</vt:lpstr>
      <vt:lpstr>PowerPoint Presentation</vt:lpstr>
      <vt:lpstr>Designing a Lesson</vt:lpstr>
      <vt:lpstr>PowerPoint Presentation</vt:lpstr>
      <vt:lpstr>Work the task</vt:lpstr>
      <vt:lpstr>Student Work</vt:lpstr>
      <vt:lpstr>Reengage Video</vt:lpstr>
    </vt:vector>
  </TitlesOfParts>
  <Company>SJSU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Franklin-McKinley Math Institute</dc:title>
  <dc:creator>Joanne Becker</dc:creator>
  <cp:lastModifiedBy>Joanne Becker</cp:lastModifiedBy>
  <cp:revision>1</cp:revision>
  <dcterms:created xsi:type="dcterms:W3CDTF">2017-05-31T15:13:24Z</dcterms:created>
  <dcterms:modified xsi:type="dcterms:W3CDTF">2017-05-31T15:14:18Z</dcterms:modified>
</cp:coreProperties>
</file>