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77" r:id="rId2"/>
    <p:sldMasterId id="2147483689" r:id="rId3"/>
    <p:sldMasterId id="2147483702" r:id="rId4"/>
    <p:sldMasterId id="2147483714" r:id="rId5"/>
  </p:sldMasterIdLst>
  <p:notesMasterIdLst>
    <p:notesMasterId r:id="rId33"/>
  </p:notesMasterIdLst>
  <p:sldIdLst>
    <p:sldId id="261" r:id="rId6"/>
    <p:sldId id="277" r:id="rId7"/>
    <p:sldId id="297" r:id="rId8"/>
    <p:sldId id="303" r:id="rId9"/>
    <p:sldId id="314" r:id="rId10"/>
    <p:sldId id="315" r:id="rId11"/>
    <p:sldId id="316" r:id="rId12"/>
    <p:sldId id="324" r:id="rId13"/>
    <p:sldId id="327" r:id="rId14"/>
    <p:sldId id="325" r:id="rId15"/>
    <p:sldId id="326" r:id="rId16"/>
    <p:sldId id="328" r:id="rId17"/>
    <p:sldId id="330" r:id="rId18"/>
    <p:sldId id="310" r:id="rId19"/>
    <p:sldId id="306" r:id="rId20"/>
    <p:sldId id="336" r:id="rId21"/>
    <p:sldId id="329" r:id="rId22"/>
    <p:sldId id="335" r:id="rId23"/>
    <p:sldId id="321" r:id="rId24"/>
    <p:sldId id="334" r:id="rId25"/>
    <p:sldId id="331" r:id="rId26"/>
    <p:sldId id="317" r:id="rId27"/>
    <p:sldId id="318" r:id="rId28"/>
    <p:sldId id="319" r:id="rId29"/>
    <p:sldId id="332" r:id="rId30"/>
    <p:sldId id="299" r:id="rId31"/>
    <p:sldId id="293" r:id="rId32"/>
  </p:sldIdLst>
  <p:sldSz cx="9144000" cy="6858000" type="screen4x3"/>
  <p:notesSz cx="6858000" cy="9144000"/>
  <p:defaultText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7" autoAdjust="0"/>
    <p:restoredTop sz="94660"/>
  </p:normalViewPr>
  <p:slideViewPr>
    <p:cSldViewPr snapToGrid="0" snapToObjects="1">
      <p:cViewPr>
        <p:scale>
          <a:sx n="66" d="100"/>
          <a:sy n="66" d="100"/>
        </p:scale>
        <p:origin x="-956"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B7116-D2E4-4810-9CB2-B8BC591D9316}" type="datetimeFigureOut">
              <a:rPr lang="en-US" smtClean="0"/>
              <a:t>6/16/2016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D562E-44A1-4678-BE76-6E5AB66A1926}" type="slidenum">
              <a:rPr lang="en-US" smtClean="0"/>
              <a:t>‹#›</a:t>
            </a:fld>
            <a:endParaRPr lang="en-US"/>
          </a:p>
        </p:txBody>
      </p:sp>
    </p:spTree>
    <p:extLst>
      <p:ext uri="{BB962C8B-B14F-4D97-AF65-F5344CB8AC3E}">
        <p14:creationId xmlns:p14="http://schemas.microsoft.com/office/powerpoint/2010/main" val="3291209655"/>
      </p:ext>
    </p:extLst>
  </p:cSld>
  <p:clrMap bg1="lt1" tx1="dk1" bg2="lt2" tx2="dk2" accent1="accent1" accent2="accent2" accent3="accent3" accent4="accent4" accent5="accent5" accent6="accent6" hlink="hlink" folHlink="folHlink"/>
  <p:notesStyle>
    <a:lvl1pPr marL="0" algn="l" defTabSz="914306" rtl="0" eaLnBrk="1" latinLnBrk="0" hangingPunct="1">
      <a:defRPr sz="1200" kern="1200">
        <a:solidFill>
          <a:schemeClr val="tx1"/>
        </a:solidFill>
        <a:latin typeface="+mn-lt"/>
        <a:ea typeface="+mn-ea"/>
        <a:cs typeface="+mn-cs"/>
      </a:defRPr>
    </a:lvl1pPr>
    <a:lvl2pPr marL="457154" algn="l" defTabSz="914306" rtl="0" eaLnBrk="1" latinLnBrk="0" hangingPunct="1">
      <a:defRPr sz="1200" kern="1200">
        <a:solidFill>
          <a:schemeClr val="tx1"/>
        </a:solidFill>
        <a:latin typeface="+mn-lt"/>
        <a:ea typeface="+mn-ea"/>
        <a:cs typeface="+mn-cs"/>
      </a:defRPr>
    </a:lvl2pPr>
    <a:lvl3pPr marL="914306" algn="l" defTabSz="914306" rtl="0" eaLnBrk="1" latinLnBrk="0" hangingPunct="1">
      <a:defRPr sz="1200" kern="1200">
        <a:solidFill>
          <a:schemeClr val="tx1"/>
        </a:solidFill>
        <a:latin typeface="+mn-lt"/>
        <a:ea typeface="+mn-ea"/>
        <a:cs typeface="+mn-cs"/>
      </a:defRPr>
    </a:lvl3pPr>
    <a:lvl4pPr marL="1371460" algn="l" defTabSz="914306" rtl="0" eaLnBrk="1" latinLnBrk="0" hangingPunct="1">
      <a:defRPr sz="1200" kern="1200">
        <a:solidFill>
          <a:schemeClr val="tx1"/>
        </a:solidFill>
        <a:latin typeface="+mn-lt"/>
        <a:ea typeface="+mn-ea"/>
        <a:cs typeface="+mn-cs"/>
      </a:defRPr>
    </a:lvl4pPr>
    <a:lvl5pPr marL="1828613" algn="l" defTabSz="914306" rtl="0" eaLnBrk="1" latinLnBrk="0" hangingPunct="1">
      <a:defRPr sz="1200" kern="1200">
        <a:solidFill>
          <a:schemeClr val="tx1"/>
        </a:solidFill>
        <a:latin typeface="+mn-lt"/>
        <a:ea typeface="+mn-ea"/>
        <a:cs typeface="+mn-cs"/>
      </a:defRPr>
    </a:lvl5pPr>
    <a:lvl6pPr marL="2285766" algn="l" defTabSz="914306" rtl="0" eaLnBrk="1" latinLnBrk="0" hangingPunct="1">
      <a:defRPr sz="1200" kern="1200">
        <a:solidFill>
          <a:schemeClr val="tx1"/>
        </a:solidFill>
        <a:latin typeface="+mn-lt"/>
        <a:ea typeface="+mn-ea"/>
        <a:cs typeface="+mn-cs"/>
      </a:defRPr>
    </a:lvl6pPr>
    <a:lvl7pPr marL="2742920" algn="l" defTabSz="914306" rtl="0" eaLnBrk="1" latinLnBrk="0" hangingPunct="1">
      <a:defRPr sz="1200" kern="1200">
        <a:solidFill>
          <a:schemeClr val="tx1"/>
        </a:solidFill>
        <a:latin typeface="+mn-lt"/>
        <a:ea typeface="+mn-ea"/>
        <a:cs typeface="+mn-cs"/>
      </a:defRPr>
    </a:lvl7pPr>
    <a:lvl8pPr marL="3200072" algn="l" defTabSz="914306" rtl="0" eaLnBrk="1" latinLnBrk="0" hangingPunct="1">
      <a:defRPr sz="1200" kern="1200">
        <a:solidFill>
          <a:schemeClr val="tx1"/>
        </a:solidFill>
        <a:latin typeface="+mn-lt"/>
        <a:ea typeface="+mn-ea"/>
        <a:cs typeface="+mn-cs"/>
      </a:defRPr>
    </a:lvl8pPr>
    <a:lvl9pPr marL="3657226" algn="l" defTabSz="9143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problem consists of whole numbers, but the answer is a fraction.  (Sharing Model)  The second problem is a measurement problem.</a:t>
            </a:r>
            <a:endParaRPr lang="en-US" dirty="0"/>
          </a:p>
        </p:txBody>
      </p:sp>
      <p:sp>
        <p:nvSpPr>
          <p:cNvPr id="4" name="Slide Number Placeholder 3"/>
          <p:cNvSpPr>
            <a:spLocks noGrp="1"/>
          </p:cNvSpPr>
          <p:nvPr>
            <p:ph type="sldNum" sz="quarter" idx="10"/>
          </p:nvPr>
        </p:nvSpPr>
        <p:spPr/>
        <p:txBody>
          <a:bodyPr/>
          <a:lstStyle/>
          <a:p>
            <a:fld id="{B3AD562E-44A1-4678-BE76-6E5AB66A1926}" type="slidenum">
              <a:rPr lang="en-US" smtClean="0"/>
              <a:t>4</a:t>
            </a:fld>
            <a:endParaRPr lang="en-US"/>
          </a:p>
        </p:txBody>
      </p:sp>
    </p:spTree>
    <p:extLst>
      <p:ext uri="{BB962C8B-B14F-4D97-AF65-F5344CB8AC3E}">
        <p14:creationId xmlns:p14="http://schemas.microsoft.com/office/powerpoint/2010/main" val="412106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 answer</a:t>
            </a:r>
            <a:r>
              <a:rPr lang="en-US" baseline="0" dirty="0" smtClean="0"/>
              <a:t> 5 ½ or 5 ¼?  Instead of showing slide, have teachers share their solutions.</a:t>
            </a:r>
          </a:p>
        </p:txBody>
      </p:sp>
      <p:sp>
        <p:nvSpPr>
          <p:cNvPr id="4" name="Slide Number Placeholder 3"/>
          <p:cNvSpPr>
            <a:spLocks noGrp="1"/>
          </p:cNvSpPr>
          <p:nvPr>
            <p:ph type="sldNum" sz="quarter" idx="10"/>
          </p:nvPr>
        </p:nvSpPr>
        <p:spPr/>
        <p:txBody>
          <a:bodyPr/>
          <a:lstStyle/>
          <a:p>
            <a:fld id="{B5A5DEA3-7807-4D2E-9A78-F5C7F99AB98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5822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30" tIns="45716" rIns="91430" bIns="45716" rtlCol="0">
            <a:normAutofit/>
          </a:bodyPr>
          <a:lstStyle/>
          <a:p>
            <a:pPr marL="0" indent="0" algn="l" defTabSz="914306"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2" y="1523999"/>
            <a:ext cx="6498158" cy="1724867"/>
          </a:xfrm>
        </p:spPr>
        <p:txBody>
          <a:bodyPr vert="horz" lIns="91430" tIns="45716" rIns="91430" bIns="45716" rtlCol="0" anchor="b" anchorCtr="0">
            <a:noAutofit/>
          </a:bodyPr>
          <a:lstStyle>
            <a:lvl1pPr marL="0" indent="0" algn="ctr" defTabSz="914306"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4"/>
            <a:ext cx="6498159" cy="916641"/>
          </a:xfrm>
        </p:spPr>
        <p:txBody>
          <a:bodyPr vert="horz" lIns="91430" tIns="45716" rIns="91430" bIns="45716" rtlCol="0">
            <a:normAutofit/>
          </a:bodyPr>
          <a:lstStyle>
            <a:lvl1pPr marL="0" indent="0" algn="ctr" defTabSz="914306"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9" y="1787856"/>
            <a:ext cx="4079545" cy="3720152"/>
          </a:xfrm>
        </p:spPr>
        <p:txBody>
          <a:bodyPr>
            <a:normAutofit/>
          </a:bodyPr>
          <a:lstStyle>
            <a:lvl1pPr marL="0" indent="0" algn="ctr">
              <a:spcBef>
                <a:spcPts val="600"/>
              </a:spcBef>
              <a:buNone/>
              <a:defRPr sz="18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B5FA3-46C9-4E4C-9131-07FEF6A80F3B}"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8EFBA-9B86-874B-98FB-5BC6D3956C9C}" type="slidenum">
              <a:rPr lang="en-US" smtClean="0"/>
              <a:t>‹#›</a:t>
            </a:fld>
            <a:endParaRPr lang="en-US"/>
          </a:p>
        </p:txBody>
      </p:sp>
      <p:sp>
        <p:nvSpPr>
          <p:cNvPr id="8" name="Picture Placeholder 2"/>
          <p:cNvSpPr>
            <a:spLocks noGrp="1"/>
          </p:cNvSpPr>
          <p:nvPr>
            <p:ph type="pic" idx="1"/>
          </p:nvPr>
        </p:nvSpPr>
        <p:spPr>
          <a:xfrm>
            <a:off x="5090617" y="359394"/>
            <a:ext cx="3657600" cy="5318077"/>
          </a:xfrm>
          <a:ln w="3175">
            <a:solidFill>
              <a:schemeClr val="bg1"/>
            </a:solidFill>
          </a:ln>
          <a:effectLst>
            <a:outerShdw blurRad="63500" sx="100500" sy="100500" algn="ctr" rotWithShape="0">
              <a:prstClr val="black">
                <a:alpha val="50000"/>
              </a:prstClr>
            </a:outerShdw>
          </a:effectLst>
        </p:spPr>
        <p:txBody>
          <a:bodyPr vert="horz" lIns="91430" tIns="45716" rIns="91430" bIns="45716" rtlCol="0">
            <a:normAutofit/>
          </a:bodyPr>
          <a:lstStyle>
            <a:lvl1pPr marL="0" indent="0" algn="l" defTabSz="914306"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3"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5"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04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715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33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616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118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984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22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788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313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571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65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30" tIns="45716" rIns="91430" bIns="45716" rtlCol="0">
            <a:normAutofit/>
          </a:bodyPr>
          <a:lstStyle/>
          <a:p>
            <a:pPr defTabSz="914306">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2" y="1523999"/>
            <a:ext cx="6498158" cy="1724867"/>
          </a:xfrm>
        </p:spPr>
        <p:txBody>
          <a:bodyPr vert="horz" lIns="91430" tIns="45716" rIns="91430" bIns="45716" rtlCol="0" anchor="b" anchorCtr="0">
            <a:noAutofit/>
          </a:bodyPr>
          <a:lstStyle>
            <a:lvl1pPr marL="0" indent="0" algn="ctr" defTabSz="914306"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4"/>
            <a:ext cx="6498159" cy="916641"/>
          </a:xfrm>
        </p:spPr>
        <p:txBody>
          <a:bodyPr vert="horz" lIns="91430" tIns="45716" rIns="91430" bIns="45716" rtlCol="0">
            <a:normAutofit/>
          </a:bodyPr>
          <a:lstStyle>
            <a:lvl1pPr marL="0" indent="0" algn="ctr" defTabSz="914306"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solidFill>
                  <a:prstClr val="white"/>
                </a:solidFill>
              </a:rPr>
              <a:pPr/>
              <a:t>6/16/2016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E18EFBA-9B86-874B-98FB-5BC6D3956C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3631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solidFill>
                  <a:prstClr val="white"/>
                </a:solidFill>
              </a:rPr>
              <a:pPr/>
              <a:t>6/16/2016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E18EFBA-9B86-874B-98FB-5BC6D3956C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5966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2"/>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solidFill>
                  <a:prstClr val="white"/>
                </a:solidFill>
              </a:rPr>
              <a:pPr/>
              <a:t>6/16/2016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E18EFBA-9B86-874B-98FB-5BC6D3956C9C}" type="slidenum">
              <a:rPr lang="en-US" smtClean="0">
                <a:solidFill>
                  <a:prstClr val="white"/>
                </a:solidFill>
              </a:rPr>
              <a:pPr/>
              <a:t>‹#›</a:t>
            </a:fld>
            <a:endParaRPr lang="en-US">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904541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7" y="2403146"/>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7" y="3736007"/>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B5FA3-46C9-4E4C-9131-07FEF6A80F3B}" type="datetimeFigureOut">
              <a:rPr lang="en-US" smtClean="0">
                <a:solidFill>
                  <a:prstClr val="white"/>
                </a:solidFill>
              </a:rPr>
              <a:pPr/>
              <a:t>6/16/2016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E18EFBA-9B86-874B-98FB-5BC6D3956C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7537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CAB5FA3-46C9-4E4C-9131-07FEF6A80F3B}" type="datetimeFigureOut">
              <a:rPr lang="en-US" smtClean="0">
                <a:solidFill>
                  <a:prstClr val="white"/>
                </a:solidFill>
              </a:rPr>
              <a:pPr/>
              <a:t>6/16/2016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E18EFBA-9B86-874B-98FB-5BC6D3956C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16176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7"/>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6"/>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6"/>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CAB5FA3-46C9-4E4C-9131-07FEF6A80F3B}" type="datetimeFigureOut">
              <a:rPr lang="en-US" smtClean="0">
                <a:solidFill>
                  <a:prstClr val="white"/>
                </a:solidFill>
              </a:rPr>
              <a:pPr/>
              <a:t>6/16/2016</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6E18EFBA-9B86-874B-98FB-5BC6D3956C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0773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2"/>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r>
              <a:rPr lang="en-US" smtClean="0"/>
              <a:t>Drag picture to placeholder or click icon to add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AB5FA3-46C9-4E4C-9131-07FEF6A80F3B}" type="datetimeFigureOut">
              <a:rPr lang="en-US" smtClean="0">
                <a:solidFill>
                  <a:prstClr val="white"/>
                </a:solidFill>
              </a:rPr>
              <a:pPr/>
              <a:t>6/16/2016</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6E18EFBA-9B86-874B-98FB-5BC6D3956C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07798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B5FA3-46C9-4E4C-9131-07FEF6A80F3B}" type="datetimeFigureOut">
              <a:rPr lang="en-US" smtClean="0">
                <a:solidFill>
                  <a:prstClr val="white"/>
                </a:solidFill>
              </a:rPr>
              <a:pPr/>
              <a:t>6/16/2016</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6E18EFBA-9B86-874B-98FB-5BC6D3956C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70459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B5FA3-46C9-4E4C-9131-07FEF6A80F3B}" type="datetimeFigureOut">
              <a:rPr lang="en-US" smtClean="0">
                <a:solidFill>
                  <a:prstClr val="white"/>
                </a:solidFill>
              </a:rPr>
              <a:pPr/>
              <a:t>6/16/2016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E18EFBA-9B86-874B-98FB-5BC6D3956C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535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9" y="1787856"/>
            <a:ext cx="4079545" cy="3720152"/>
          </a:xfrm>
        </p:spPr>
        <p:txBody>
          <a:bodyPr>
            <a:normAutofit/>
          </a:bodyPr>
          <a:lstStyle>
            <a:lvl1pPr marL="0" indent="0" algn="ctr">
              <a:spcBef>
                <a:spcPts val="600"/>
              </a:spcBef>
              <a:buNone/>
              <a:defRPr sz="18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B5FA3-46C9-4E4C-9131-07FEF6A80F3B}" type="datetimeFigureOut">
              <a:rPr lang="en-US" smtClean="0">
                <a:solidFill>
                  <a:prstClr val="white"/>
                </a:solidFill>
              </a:rPr>
              <a:pPr/>
              <a:t>6/16/2016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E18EFBA-9B86-874B-98FB-5BC6D3956C9C}"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
          </p:nvPr>
        </p:nvSpPr>
        <p:spPr>
          <a:xfrm>
            <a:off x="5090617" y="359394"/>
            <a:ext cx="3657600" cy="5318077"/>
          </a:xfrm>
          <a:ln w="3175">
            <a:solidFill>
              <a:schemeClr val="bg1"/>
            </a:solidFill>
          </a:ln>
          <a:effectLst>
            <a:outerShdw blurRad="63500" sx="100500" sy="100500" algn="ctr" rotWithShape="0">
              <a:prstClr val="black">
                <a:alpha val="50000"/>
              </a:prstClr>
            </a:outerShdw>
          </a:effectLst>
        </p:spPr>
        <p:txBody>
          <a:bodyPr vert="horz" lIns="91430" tIns="45716" rIns="91430" bIns="45716" rtlCol="0">
            <a:normAutofit/>
          </a:bodyPr>
          <a:lstStyle>
            <a:lvl1pPr marL="0" indent="0" algn="l" defTabSz="914306"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91634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solidFill>
                  <a:prstClr val="white"/>
                </a:solidFill>
              </a:rPr>
              <a:pPr/>
              <a:t>6/16/2016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E18EFBA-9B86-874B-98FB-5BC6D3956C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60802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3"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5"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solidFill>
                  <a:prstClr val="white"/>
                </a:solidFill>
              </a:rPr>
              <a:pPr/>
              <a:t>6/16/2016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E18EFBA-9B86-874B-98FB-5BC6D3956C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8388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6873541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326971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110787612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11672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7" y="2403146"/>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7" y="3736007"/>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B5FA3-46C9-4E4C-9131-07FEF6A80F3B}" type="datetimeFigureOut">
              <a:rPr lang="en-US" smtClean="0"/>
              <a:t>6/16/2016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623096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0847458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65630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156824191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endParaRPr lang="en-US"/>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48623023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196799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1" y="1151930"/>
            <a:ext cx="5411391" cy="31789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859305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4211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114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61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CAB5FA3-46C9-4E4C-9131-07FEF6A80F3B}"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796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210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3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141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516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7192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4275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07023E-B63D-4307-9B09-EC8142329DDF}" type="datetimeFigureOut">
              <a:rPr lang="en-US" smtClean="0">
                <a:solidFill>
                  <a:prstClr val="black">
                    <a:tint val="75000"/>
                  </a:prstClr>
                </a:solidFill>
              </a:rPr>
              <a:pPr/>
              <a:t>6/16/2016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6E1BE8-C846-444F-88D2-E314C8B49A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7"/>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6"/>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6"/>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CAB5FA3-46C9-4E4C-9131-07FEF6A80F3B}" type="datetimeFigureOut">
              <a:rPr lang="en-US" smtClean="0"/>
              <a:t>6/16/2016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AB5FA3-46C9-4E4C-9131-07FEF6A80F3B}" type="datetimeFigureOut">
              <a:rPr lang="en-US" smtClean="0"/>
              <a:t>6/16/2016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B5FA3-46C9-4E4C-9131-07FEF6A80F3B}" type="datetimeFigureOut">
              <a:rPr lang="en-US" smtClean="0"/>
              <a:t>6/16/2016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B5FA3-46C9-4E4C-9131-07FEF6A80F3B}" type="datetimeFigureOut">
              <a:rPr lang="en-US" smtClean="0"/>
              <a:t>6/16/2016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7"/>
            <a:ext cx="8042276" cy="1336956"/>
          </a:xfrm>
          <a:prstGeom prst="rect">
            <a:avLst/>
          </a:prstGeom>
        </p:spPr>
        <p:txBody>
          <a:bodyPr vert="horz" lIns="91430" tIns="45716" rIns="91430" bIns="45716"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6" y="6275670"/>
            <a:ext cx="2133600" cy="365125"/>
          </a:xfrm>
          <a:prstGeom prst="rect">
            <a:avLst/>
          </a:prstGeom>
        </p:spPr>
        <p:txBody>
          <a:bodyPr vert="horz" lIns="91430" tIns="45716" rIns="91430" bIns="45716" rtlCol="0" anchor="ctr"/>
          <a:lstStyle>
            <a:lvl1pPr algn="r">
              <a:defRPr sz="1200">
                <a:solidFill>
                  <a:schemeClr val="bg1"/>
                </a:solidFill>
              </a:defRPr>
            </a:lvl1pPr>
          </a:lstStyle>
          <a:p>
            <a:fld id="{2CAB5FA3-46C9-4E4C-9131-07FEF6A80F3B}" type="datetimeFigureOut">
              <a:rPr lang="en-US" smtClean="0"/>
              <a:t>6/16/2016</a:t>
            </a:fld>
            <a:endParaRPr lang="en-US"/>
          </a:p>
        </p:txBody>
      </p:sp>
      <p:sp>
        <p:nvSpPr>
          <p:cNvPr id="5" name="Footer Placeholder 4"/>
          <p:cNvSpPr>
            <a:spLocks noGrp="1"/>
          </p:cNvSpPr>
          <p:nvPr>
            <p:ph type="ftr" sz="quarter" idx="3"/>
          </p:nvPr>
        </p:nvSpPr>
        <p:spPr>
          <a:xfrm>
            <a:off x="264459" y="6275670"/>
            <a:ext cx="4840941" cy="365125"/>
          </a:xfrm>
          <a:prstGeom prst="rect">
            <a:avLst/>
          </a:prstGeom>
        </p:spPr>
        <p:txBody>
          <a:bodyPr vert="horz" lIns="91430" tIns="45716" rIns="91430" bIns="45716"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7" y="6275670"/>
            <a:ext cx="990600" cy="365125"/>
          </a:xfrm>
          <a:prstGeom prst="rect">
            <a:avLst/>
          </a:prstGeom>
        </p:spPr>
        <p:txBody>
          <a:bodyPr vert="horz" lIns="91430" tIns="45716" rIns="91430" bIns="45716" rtlCol="0" anchor="ctr"/>
          <a:lstStyle>
            <a:lvl1pPr algn="r">
              <a:defRPr sz="3600">
                <a:solidFill>
                  <a:schemeClr val="bg1"/>
                </a:solidFill>
              </a:defRPr>
            </a:lvl1pPr>
          </a:lstStyle>
          <a:p>
            <a:fld id="{6E18EFBA-9B86-874B-98FB-5BC6D3956C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914306" rtl="0" eaLnBrk="1" latinLnBrk="0" hangingPunct="1">
        <a:spcBef>
          <a:spcPct val="0"/>
        </a:spcBef>
        <a:buNone/>
        <a:defRPr sz="4600" kern="1200">
          <a:solidFill>
            <a:schemeClr val="accent1"/>
          </a:solidFill>
          <a:latin typeface="+mj-lt"/>
          <a:ea typeface="+mj-ea"/>
          <a:cs typeface="+mj-cs"/>
        </a:defRPr>
      </a:lvl1pPr>
    </p:titleStyle>
    <p:bodyStyle>
      <a:lvl1pPr marL="349214" indent="-349214" algn="l" defTabSz="914306"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730" indent="-336515" algn="l" defTabSz="914306"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276" indent="-282546" algn="l" defTabSz="914306"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521" indent="-295245" algn="l" defTabSz="914306"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067" indent="-282546" algn="l" defTabSz="914306"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613" indent="-282546" algn="l" defTabSz="914306"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507" indent="-282546" algn="l" defTabSz="914306"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467" indent="-282546" algn="l" defTabSz="914306"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8950" indent="-282546" algn="l" defTabSz="914306"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64284" tIns="32142" rIns="64284" bIns="3214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64284" tIns="32142" rIns="64284" bIns="321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64284" tIns="32142" rIns="64284" bIns="32142" rtlCol="0" anchor="ctr"/>
          <a:lstStyle>
            <a:lvl1pPr algn="l">
              <a:defRPr sz="1200">
                <a:solidFill>
                  <a:schemeClr val="tx1">
                    <a:tint val="75000"/>
                  </a:schemeClr>
                </a:solidFill>
              </a:defRPr>
            </a:lvl1pPr>
          </a:lstStyle>
          <a:p>
            <a:pPr defTabSz="914306"/>
            <a:fld id="{5D07023E-B63D-4307-9B09-EC8142329DDF}" type="datetimeFigureOut">
              <a:rPr lang="en-US" smtClean="0">
                <a:solidFill>
                  <a:prstClr val="black">
                    <a:tint val="75000"/>
                  </a:prstClr>
                </a:solidFill>
                <a:sym typeface="Gill Sans" charset="0"/>
              </a:rPr>
              <a:pPr defTabSz="914306"/>
              <a:t>6/16/2016</a:t>
            </a:fld>
            <a:endParaRPr lang="en-US">
              <a:solidFill>
                <a:prstClr val="black">
                  <a:tint val="75000"/>
                </a:prstClr>
              </a:solidFill>
              <a:sym typeface="Gill Sans" charset="0"/>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64284" tIns="32142" rIns="64284" bIns="32142" rtlCol="0" anchor="ctr"/>
          <a:lstStyle>
            <a:lvl1pPr algn="ctr">
              <a:defRPr sz="1200">
                <a:solidFill>
                  <a:schemeClr val="tx1">
                    <a:tint val="75000"/>
                  </a:schemeClr>
                </a:solidFill>
              </a:defRPr>
            </a:lvl1pPr>
          </a:lstStyle>
          <a:p>
            <a:pPr defTabSz="914306"/>
            <a:endParaRPr lang="en-US">
              <a:solidFill>
                <a:prstClr val="black">
                  <a:tint val="75000"/>
                </a:prstClr>
              </a:solidFill>
              <a:sym typeface="Gill Sans" charset="0"/>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64284" tIns="32142" rIns="64284" bIns="32142" rtlCol="0" anchor="ctr"/>
          <a:lstStyle>
            <a:lvl1pPr algn="r">
              <a:defRPr sz="1200">
                <a:solidFill>
                  <a:schemeClr val="tx1">
                    <a:tint val="75000"/>
                  </a:schemeClr>
                </a:solidFill>
              </a:defRPr>
            </a:lvl1pPr>
          </a:lstStyle>
          <a:p>
            <a:pPr defTabSz="914306"/>
            <a:fld id="{B96E1BE8-C846-444F-88D2-E314C8B49A70}" type="slidenum">
              <a:rPr lang="en-US" smtClean="0">
                <a:solidFill>
                  <a:prstClr val="black">
                    <a:tint val="75000"/>
                  </a:prstClr>
                </a:solidFill>
                <a:sym typeface="Gill Sans" charset="0"/>
              </a:rPr>
              <a:pPr defTabSz="914306"/>
              <a:t>‹#›</a:t>
            </a:fld>
            <a:endParaRPr lang="en-US">
              <a:solidFill>
                <a:prstClr val="black">
                  <a:tint val="75000"/>
                </a:prstClr>
              </a:solidFill>
              <a:sym typeface="Gill Sans" charset="0"/>
            </a:endParaRPr>
          </a:p>
        </p:txBody>
      </p:sp>
    </p:spTree>
    <p:extLst>
      <p:ext uri="{BB962C8B-B14F-4D97-AF65-F5344CB8AC3E}">
        <p14:creationId xmlns:p14="http://schemas.microsoft.com/office/powerpoint/2010/main" val="7620271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259"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9142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7"/>
            <a:ext cx="8042276" cy="1336956"/>
          </a:xfrm>
          <a:prstGeom prst="rect">
            <a:avLst/>
          </a:prstGeom>
        </p:spPr>
        <p:txBody>
          <a:bodyPr vert="horz" lIns="91430" tIns="45716" rIns="91430" bIns="45716"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6" y="6275670"/>
            <a:ext cx="2133600" cy="365125"/>
          </a:xfrm>
          <a:prstGeom prst="rect">
            <a:avLst/>
          </a:prstGeom>
        </p:spPr>
        <p:txBody>
          <a:bodyPr vert="horz" lIns="91430" tIns="45716" rIns="91430" bIns="45716" rtlCol="0" anchor="ctr"/>
          <a:lstStyle>
            <a:lvl1pPr algn="r">
              <a:defRPr sz="1200">
                <a:solidFill>
                  <a:schemeClr val="bg1"/>
                </a:solidFill>
              </a:defRPr>
            </a:lvl1pPr>
          </a:lstStyle>
          <a:p>
            <a:fld id="{2CAB5FA3-46C9-4E4C-9131-07FEF6A80F3B}" type="datetimeFigureOut">
              <a:rPr lang="en-US" smtClean="0">
                <a:solidFill>
                  <a:prstClr val="white"/>
                </a:solidFill>
              </a:rPr>
              <a:pPr/>
              <a:t>6/16/2016</a:t>
            </a:fld>
            <a:endParaRPr lang="en-US">
              <a:solidFill>
                <a:prstClr val="white"/>
              </a:solidFill>
            </a:endParaRPr>
          </a:p>
        </p:txBody>
      </p:sp>
      <p:sp>
        <p:nvSpPr>
          <p:cNvPr id="5" name="Footer Placeholder 4"/>
          <p:cNvSpPr>
            <a:spLocks noGrp="1"/>
          </p:cNvSpPr>
          <p:nvPr>
            <p:ph type="ftr" sz="quarter" idx="3"/>
          </p:nvPr>
        </p:nvSpPr>
        <p:spPr>
          <a:xfrm>
            <a:off x="264459" y="6275670"/>
            <a:ext cx="4840941" cy="365125"/>
          </a:xfrm>
          <a:prstGeom prst="rect">
            <a:avLst/>
          </a:prstGeom>
        </p:spPr>
        <p:txBody>
          <a:bodyPr vert="horz" lIns="91430" tIns="45716" rIns="91430" bIns="45716" rtlCol="0" anchor="ctr"/>
          <a:lstStyle>
            <a:lvl1pPr algn="l">
              <a:defRPr sz="1200">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7897907" y="6275670"/>
            <a:ext cx="990600" cy="365125"/>
          </a:xfrm>
          <a:prstGeom prst="rect">
            <a:avLst/>
          </a:prstGeom>
        </p:spPr>
        <p:txBody>
          <a:bodyPr vert="horz" lIns="91430" tIns="45716" rIns="91430" bIns="45716" rtlCol="0" anchor="ctr"/>
          <a:lstStyle>
            <a:lvl1pPr algn="r">
              <a:defRPr sz="3600">
                <a:solidFill>
                  <a:schemeClr val="bg1"/>
                </a:solidFill>
              </a:defRPr>
            </a:lvl1pPr>
          </a:lstStyle>
          <a:p>
            <a:fld id="{6E18EFBA-9B86-874B-98FB-5BC6D3956C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007351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914306" rtl="0" eaLnBrk="1" latinLnBrk="0" hangingPunct="1">
        <a:spcBef>
          <a:spcPct val="0"/>
        </a:spcBef>
        <a:buNone/>
        <a:defRPr sz="4600" kern="1200">
          <a:solidFill>
            <a:schemeClr val="accent1"/>
          </a:solidFill>
          <a:latin typeface="+mj-lt"/>
          <a:ea typeface="+mj-ea"/>
          <a:cs typeface="+mj-cs"/>
        </a:defRPr>
      </a:lvl1pPr>
    </p:titleStyle>
    <p:bodyStyle>
      <a:lvl1pPr marL="349214" indent="-349214" algn="l" defTabSz="914306"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730" indent="-336515" algn="l" defTabSz="914306"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276" indent="-282546" algn="l" defTabSz="914306"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521" indent="-295245" algn="l" defTabSz="914306"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067" indent="-282546" algn="l" defTabSz="914306"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613" indent="-282546" algn="l" defTabSz="914306"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507" indent="-282546" algn="l" defTabSz="914306"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467" indent="-282546" algn="l" defTabSz="914306"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8950" indent="-282546" algn="l" defTabSz="914306"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892971" y="3536156"/>
            <a:ext cx="7358063" cy="79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3" tIns="35713" rIns="35713" bIns="35713" numCol="1" anchor="t" anchorCtr="0" compatLnSpc="1">
            <a:prstTxWarp prst="textNoShape">
              <a:avLst/>
            </a:prstTxWarp>
          </a:bodyPr>
          <a:lstStyle/>
          <a:p>
            <a:pPr lvl="0"/>
            <a:r>
              <a:rPr lang="en-US" altLang="en-US" smtClean="0">
                <a:sym typeface="Gill Sans" charset="0"/>
              </a:rPr>
              <a:t>Click to edit Master text styles</a:t>
            </a:r>
          </a:p>
          <a:p>
            <a:pPr lvl="1"/>
            <a:r>
              <a:rPr lang="en-US" altLang="en-US" smtClean="0">
                <a:sym typeface="Gill Sans" charset="0"/>
              </a:rPr>
              <a:t>Second level</a:t>
            </a:r>
          </a:p>
          <a:p>
            <a:pPr lvl="2"/>
            <a:r>
              <a:rPr lang="en-US" altLang="en-US" smtClean="0">
                <a:sym typeface="Gill Sans" charset="0"/>
              </a:rPr>
              <a:t>Third level</a:t>
            </a:r>
          </a:p>
          <a:p>
            <a:pPr lvl="3"/>
            <a:r>
              <a:rPr lang="en-US" altLang="en-US" smtClean="0">
                <a:sym typeface="Gill Sans" charset="0"/>
              </a:rPr>
              <a:t>Fourth level</a:t>
            </a:r>
          </a:p>
          <a:p>
            <a:pPr lvl="4"/>
            <a:r>
              <a:rPr lang="en-US" altLang="en-US" smtClean="0">
                <a:sym typeface="Gill Sans" charset="0"/>
              </a:rPr>
              <a:t>Fifth level</a:t>
            </a:r>
          </a:p>
        </p:txBody>
      </p:sp>
      <p:sp>
        <p:nvSpPr>
          <p:cNvPr id="1026" name="Rectangle 2"/>
          <p:cNvSpPr>
            <a:spLocks noGrp="1" noChangeArrowheads="1"/>
          </p:cNvSpPr>
          <p:nvPr>
            <p:ph type="title"/>
          </p:nvPr>
        </p:nvSpPr>
        <p:spPr bwMode="auto">
          <a:xfrm>
            <a:off x="892971" y="1151930"/>
            <a:ext cx="7358063" cy="232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3" tIns="35713" rIns="35713" bIns="35713" numCol="1" anchor="b" anchorCtr="0" compatLnSpc="1">
            <a:prstTxWarp prst="textNoShape">
              <a:avLst/>
            </a:prstTxWarp>
          </a:bodyPr>
          <a:lstStyle/>
          <a:p>
            <a:pPr lvl="0"/>
            <a:r>
              <a:rPr lang="en-US" altLang="en-US" smtClean="0">
                <a:sym typeface="Gill Sans" charset="0"/>
              </a:rPr>
              <a:t>Click to edit Master title style</a:t>
            </a:r>
          </a:p>
        </p:txBody>
      </p:sp>
    </p:spTree>
    <p:extLst>
      <p:ext uri="{BB962C8B-B14F-4D97-AF65-F5344CB8AC3E}">
        <p14:creationId xmlns:p14="http://schemas.microsoft.com/office/powerpoint/2010/main" val="33106479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2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849"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274"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697" algn="ctr" rtl="0" fontAlgn="base">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500">
          <a:solidFill>
            <a:schemeClr val="tx1"/>
          </a:solidFill>
          <a:latin typeface="+mn-lt"/>
          <a:ea typeface="+mn-ea"/>
          <a:cs typeface="+mn-cs"/>
          <a:sym typeface="Gill Sans" charset="0"/>
        </a:defRPr>
      </a:lvl1pPr>
      <a:lvl2pPr algn="ctr" rtl="0" fontAlgn="base">
        <a:spcBef>
          <a:spcPct val="0"/>
        </a:spcBef>
        <a:spcAft>
          <a:spcPct val="0"/>
        </a:spcAft>
        <a:defRPr sz="2500">
          <a:solidFill>
            <a:schemeClr val="tx1"/>
          </a:solidFill>
          <a:latin typeface="+mn-lt"/>
          <a:ea typeface="+mn-ea"/>
          <a:cs typeface="+mn-cs"/>
          <a:sym typeface="Gill Sans" charset="0"/>
        </a:defRPr>
      </a:lvl2pPr>
      <a:lvl3pPr algn="ctr" rtl="0" fontAlgn="base">
        <a:spcBef>
          <a:spcPct val="0"/>
        </a:spcBef>
        <a:spcAft>
          <a:spcPct val="0"/>
        </a:spcAft>
        <a:defRPr sz="2500">
          <a:solidFill>
            <a:schemeClr val="tx1"/>
          </a:solidFill>
          <a:latin typeface="+mn-lt"/>
          <a:ea typeface="+mn-ea"/>
          <a:cs typeface="+mn-cs"/>
          <a:sym typeface="Gill Sans" charset="0"/>
        </a:defRPr>
      </a:lvl3pPr>
      <a:lvl4pPr algn="ctr" rtl="0" fontAlgn="base">
        <a:spcBef>
          <a:spcPct val="0"/>
        </a:spcBef>
        <a:spcAft>
          <a:spcPct val="0"/>
        </a:spcAft>
        <a:defRPr sz="2500">
          <a:solidFill>
            <a:schemeClr val="tx1"/>
          </a:solidFill>
          <a:latin typeface="+mn-lt"/>
          <a:ea typeface="+mn-ea"/>
          <a:cs typeface="+mn-cs"/>
          <a:sym typeface="Gill Sans" charset="0"/>
        </a:defRPr>
      </a:lvl4pPr>
      <a:lvl5pPr algn="ctr" rtl="0" fontAlgn="base">
        <a:spcBef>
          <a:spcPct val="0"/>
        </a:spcBef>
        <a:spcAft>
          <a:spcPct val="0"/>
        </a:spcAft>
        <a:defRPr sz="2500">
          <a:solidFill>
            <a:schemeClr val="tx1"/>
          </a:solidFill>
          <a:latin typeface="+mn-lt"/>
          <a:ea typeface="+mn-ea"/>
          <a:cs typeface="+mn-cs"/>
          <a:sym typeface="Gill Sans" charset="0"/>
        </a:defRPr>
      </a:lvl5pPr>
      <a:lvl6pPr marL="321424" algn="ctr" rtl="0" fontAlgn="base">
        <a:spcBef>
          <a:spcPct val="0"/>
        </a:spcBef>
        <a:spcAft>
          <a:spcPct val="0"/>
        </a:spcAft>
        <a:defRPr sz="2500">
          <a:solidFill>
            <a:schemeClr val="tx1"/>
          </a:solidFill>
          <a:latin typeface="+mn-lt"/>
          <a:ea typeface="+mn-ea"/>
          <a:cs typeface="+mn-cs"/>
          <a:sym typeface="Gill Sans" charset="0"/>
        </a:defRPr>
      </a:lvl6pPr>
      <a:lvl7pPr marL="642849" algn="ctr" rtl="0" fontAlgn="base">
        <a:spcBef>
          <a:spcPct val="0"/>
        </a:spcBef>
        <a:spcAft>
          <a:spcPct val="0"/>
        </a:spcAft>
        <a:defRPr sz="2500">
          <a:solidFill>
            <a:schemeClr val="tx1"/>
          </a:solidFill>
          <a:latin typeface="+mn-lt"/>
          <a:ea typeface="+mn-ea"/>
          <a:cs typeface="+mn-cs"/>
          <a:sym typeface="Gill Sans" charset="0"/>
        </a:defRPr>
      </a:lvl7pPr>
      <a:lvl8pPr marL="964274" algn="ctr" rtl="0" fontAlgn="base">
        <a:spcBef>
          <a:spcPct val="0"/>
        </a:spcBef>
        <a:spcAft>
          <a:spcPct val="0"/>
        </a:spcAft>
        <a:defRPr sz="2500">
          <a:solidFill>
            <a:schemeClr val="tx1"/>
          </a:solidFill>
          <a:latin typeface="+mn-lt"/>
          <a:ea typeface="+mn-ea"/>
          <a:cs typeface="+mn-cs"/>
          <a:sym typeface="Gill Sans" charset="0"/>
        </a:defRPr>
      </a:lvl8pPr>
      <a:lvl9pPr marL="1285697" algn="ctr" rtl="0" fontAlgn="base">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64291" tIns="32146" rIns="64291" bIns="3214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64291" tIns="32146" rIns="64291" bIns="321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64291" tIns="32146" rIns="64291" bIns="32146" rtlCol="0" anchor="ctr"/>
          <a:lstStyle>
            <a:lvl1pPr algn="l">
              <a:defRPr sz="1200">
                <a:solidFill>
                  <a:schemeClr val="tx1">
                    <a:tint val="75000"/>
                  </a:schemeClr>
                </a:solidFill>
              </a:defRPr>
            </a:lvl1pPr>
          </a:lstStyle>
          <a:p>
            <a:pPr defTabSz="914400"/>
            <a:fld id="{5D07023E-B63D-4307-9B09-EC8142329DDF}" type="datetimeFigureOut">
              <a:rPr lang="en-US" smtClean="0">
                <a:solidFill>
                  <a:prstClr val="black">
                    <a:tint val="75000"/>
                  </a:prstClr>
                </a:solidFill>
                <a:sym typeface="Gill Sans" charset="0"/>
              </a:rPr>
              <a:pPr defTabSz="914400"/>
              <a:t>6/16/2016</a:t>
            </a:fld>
            <a:endParaRPr lang="en-US">
              <a:solidFill>
                <a:prstClr val="black">
                  <a:tint val="75000"/>
                </a:prstClr>
              </a:solidFill>
              <a:sym typeface="Gill Sans" charset="0"/>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64291" tIns="32146" rIns="64291" bIns="32146" rtlCol="0" anchor="ctr"/>
          <a:lstStyle>
            <a:lvl1pPr algn="ctr">
              <a:defRPr sz="1200">
                <a:solidFill>
                  <a:schemeClr val="tx1">
                    <a:tint val="75000"/>
                  </a:schemeClr>
                </a:solidFill>
              </a:defRPr>
            </a:lvl1pPr>
          </a:lstStyle>
          <a:p>
            <a:pPr defTabSz="914400"/>
            <a:endParaRPr lang="en-US">
              <a:solidFill>
                <a:prstClr val="black">
                  <a:tint val="75000"/>
                </a:prstClr>
              </a:solidFill>
              <a:sym typeface="Gill Sans"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64291" tIns="32146" rIns="64291" bIns="32146" rtlCol="0" anchor="ctr"/>
          <a:lstStyle>
            <a:lvl1pPr algn="r">
              <a:defRPr sz="1200">
                <a:solidFill>
                  <a:schemeClr val="tx1">
                    <a:tint val="75000"/>
                  </a:schemeClr>
                </a:solidFill>
              </a:defRPr>
            </a:lvl1pPr>
          </a:lstStyle>
          <a:p>
            <a:pPr defTabSz="914400"/>
            <a:fld id="{B96E1BE8-C846-444F-88D2-E314C8B49A70}" type="slidenum">
              <a:rPr lang="en-US" smtClean="0">
                <a:solidFill>
                  <a:prstClr val="black">
                    <a:tint val="75000"/>
                  </a:prstClr>
                </a:solidFill>
                <a:sym typeface="Gill Sans" charset="0"/>
              </a:rPr>
              <a:pPr defTabSz="914400"/>
              <a:t>‹#›</a:t>
            </a:fld>
            <a:endParaRPr lang="en-US">
              <a:solidFill>
                <a:prstClr val="black">
                  <a:tint val="75000"/>
                </a:prstClr>
              </a:solidFill>
              <a:sym typeface="Gill Sans" charset="0"/>
            </a:endParaRPr>
          </a:p>
        </p:txBody>
      </p:sp>
    </p:spTree>
    <p:extLst>
      <p:ext uri="{BB962C8B-B14F-4D97-AF65-F5344CB8AC3E}">
        <p14:creationId xmlns:p14="http://schemas.microsoft.com/office/powerpoint/2010/main" val="161200325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2" y="1523999"/>
            <a:ext cx="6498158" cy="3097550"/>
          </a:xfrm>
        </p:spPr>
        <p:txBody>
          <a:bodyPr/>
          <a:lstStyle/>
          <a:p>
            <a:r>
              <a:rPr lang="en-US" dirty="0" smtClean="0"/>
              <a:t>Franklin-McKinley/SJSU Math Institute</a:t>
            </a:r>
            <a:br>
              <a:rPr lang="en-US" dirty="0" smtClean="0"/>
            </a:br>
            <a:r>
              <a:rPr lang="en-US" dirty="0" smtClean="0"/>
              <a:t>Friday, June 17, 2016</a:t>
            </a:r>
            <a:endParaRPr lang="en-US" dirty="0"/>
          </a:p>
        </p:txBody>
      </p:sp>
      <p:sp>
        <p:nvSpPr>
          <p:cNvPr id="3" name="Subtitle 2"/>
          <p:cNvSpPr>
            <a:spLocks noGrp="1"/>
          </p:cNvSpPr>
          <p:nvPr>
            <p:ph type="subTitle" idx="1"/>
          </p:nvPr>
        </p:nvSpPr>
        <p:spPr>
          <a:xfrm flipV="1">
            <a:off x="1226670" y="5033802"/>
            <a:ext cx="6498159"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411066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Fifth grade student responses</a:t>
            </a:r>
            <a:endParaRPr lang="en-US" dirty="0"/>
          </a:p>
        </p:txBody>
      </p:sp>
      <p:sp>
        <p:nvSpPr>
          <p:cNvPr id="3" name="Content Placeholder 2"/>
          <p:cNvSpPr>
            <a:spLocks noGrp="1"/>
          </p:cNvSpPr>
          <p:nvPr>
            <p:ph idx="1"/>
          </p:nvPr>
        </p:nvSpPr>
        <p:spPr/>
        <p:txBody>
          <a:bodyPr/>
          <a:lstStyle/>
          <a:p>
            <a:pPr marL="0" indent="0">
              <a:buNone/>
            </a:pPr>
            <a:r>
              <a:rPr lang="en-US" dirty="0" smtClean="0"/>
              <a:t>Maggie’s solution: </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Gabriela’s solution:</a:t>
            </a:r>
          </a:p>
          <a:p>
            <a:pPr marL="0" indent="0">
              <a:buNone/>
            </a:pPr>
            <a:r>
              <a:rPr lang="en-US" dirty="0"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272" y="1444532"/>
            <a:ext cx="49625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576" y="3790952"/>
            <a:ext cx="51339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17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Jake’s strategy:  </a:t>
            </a:r>
          </a:p>
          <a:p>
            <a:endParaRPr lang="en-US" dirty="0"/>
          </a:p>
          <a:p>
            <a:endParaRPr lang="en-US" dirty="0" smtClean="0"/>
          </a:p>
          <a:p>
            <a:endParaRPr lang="en-US" dirty="0"/>
          </a:p>
          <a:p>
            <a:pPr marL="0" indent="0">
              <a:buNone/>
            </a:pPr>
            <a:r>
              <a:rPr lang="en-US" dirty="0" smtClean="0"/>
              <a:t>Olivia’s strategy: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26" y="1600201"/>
            <a:ext cx="3431456" cy="149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341" y="3647976"/>
            <a:ext cx="2688712" cy="258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59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2281" y="131066"/>
            <a:ext cx="5715801" cy="616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45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5400" b="1" dirty="0"/>
              <a:t>Dealing </a:t>
            </a:r>
          </a:p>
          <a:p>
            <a:pPr marL="0" indent="0" algn="ctr">
              <a:buNone/>
            </a:pPr>
            <a:r>
              <a:rPr lang="en-US" sz="5400" b="1" dirty="0"/>
              <a:t>with </a:t>
            </a:r>
          </a:p>
          <a:p>
            <a:pPr marL="0" indent="0" algn="ctr">
              <a:buNone/>
            </a:pPr>
            <a:r>
              <a:rPr lang="en-US" sz="5400" b="1" dirty="0"/>
              <a:t>Remainders</a:t>
            </a:r>
            <a:endParaRPr lang="en-US" sz="5400" b="1" dirty="0"/>
          </a:p>
        </p:txBody>
      </p:sp>
    </p:spTree>
    <p:extLst>
      <p:ext uri="{BB962C8B-B14F-4D97-AF65-F5344CB8AC3E}">
        <p14:creationId xmlns:p14="http://schemas.microsoft.com/office/powerpoint/2010/main" val="166591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2038858"/>
          </a:xfrm>
        </p:spPr>
        <p:txBody>
          <a:bodyPr>
            <a:normAutofit fontScale="90000"/>
          </a:bodyPr>
          <a:lstStyle/>
          <a:p>
            <a:r>
              <a:rPr lang="en-US" sz="2400" dirty="0"/>
              <a:t/>
            </a:r>
            <a:br>
              <a:rPr lang="en-US" sz="2400" dirty="0"/>
            </a:br>
            <a:r>
              <a:rPr lang="en-US" sz="2400" dirty="0"/>
              <a:t/>
            </a:r>
            <a:br>
              <a:rPr lang="en-US" sz="2400" dirty="0"/>
            </a:br>
            <a:r>
              <a:rPr lang="en-US" sz="2400" dirty="0"/>
              <a:t/>
            </a:r>
            <a:br>
              <a:rPr lang="en-US" sz="2400" dirty="0"/>
            </a:br>
            <a:r>
              <a:rPr lang="en-US" dirty="0"/>
              <a:t/>
            </a:r>
            <a:br>
              <a:rPr lang="en-US" dirty="0"/>
            </a:br>
            <a:r>
              <a:rPr lang="en-US" sz="3100" dirty="0"/>
              <a:t>A large container in the refrigerator has 2 ¾ cups of yogurt in it.  One serving of yogurt is 1/2 cup.  How many servings of yogurt are in the large container?</a:t>
            </a:r>
          </a:p>
        </p:txBody>
      </p:sp>
      <p:sp>
        <p:nvSpPr>
          <p:cNvPr id="3" name="Content Placeholder 2"/>
          <p:cNvSpPr>
            <a:spLocks noGrp="1"/>
          </p:cNvSpPr>
          <p:nvPr>
            <p:ph idx="1"/>
          </p:nvPr>
        </p:nvSpPr>
        <p:spPr/>
        <p:txBody>
          <a:bodyPr>
            <a:normAutofit lnSpcReduction="10000"/>
          </a:bodyPr>
          <a:lstStyle/>
          <a:p>
            <a:pPr marL="0" indent="0">
              <a:buNone/>
            </a:pPr>
            <a:endParaRPr lang="en-US" dirty="0"/>
          </a:p>
          <a:p>
            <a:pPr marL="0" indent="0">
              <a:buNone/>
            </a:pPr>
            <a:r>
              <a:rPr lang="en-US" dirty="0" smtClean="0"/>
              <a:t>Each of the students solved this problem by drawing diagrams.  Jonathon </a:t>
            </a:r>
            <a:r>
              <a:rPr lang="en-US" dirty="0"/>
              <a:t>says that the answer is 5 ¼.  Gregory says that the answer is 5 ½.  </a:t>
            </a:r>
          </a:p>
          <a:p>
            <a:pPr marL="0" indent="0" algn="ctr">
              <a:buNone/>
            </a:pPr>
            <a:r>
              <a:rPr lang="en-US" b="1" i="1" dirty="0" smtClean="0"/>
              <a:t>Which </a:t>
            </a:r>
            <a:r>
              <a:rPr lang="en-US" b="1" i="1" dirty="0"/>
              <a:t>student is correct and why</a:t>
            </a:r>
            <a:r>
              <a:rPr lang="en-US" b="1" i="1" dirty="0" smtClean="0"/>
              <a:t>?</a:t>
            </a:r>
          </a:p>
          <a:p>
            <a:pPr marL="0" indent="0" algn="ctr">
              <a:buNone/>
            </a:pPr>
            <a:r>
              <a:rPr lang="en-US" b="1" i="1" dirty="0" smtClean="0"/>
              <a:t>What misconceptions are evident?</a:t>
            </a:r>
          </a:p>
          <a:p>
            <a:pPr marL="0" indent="0" algn="ctr">
              <a:buNone/>
            </a:pPr>
            <a:r>
              <a:rPr lang="en-US" b="1" i="1" dirty="0" smtClean="0"/>
              <a:t>What questions could you ask the student to move him forward in his understanding of dealing with remainders in fraction problems?</a:t>
            </a:r>
          </a:p>
          <a:p>
            <a:pPr marL="0" indent="0" algn="ctr">
              <a:buNone/>
            </a:pPr>
            <a:endParaRPr lang="en-US" b="1" i="1" dirty="0"/>
          </a:p>
          <a:p>
            <a:pPr marL="0" indent="0">
              <a:buNone/>
            </a:pPr>
            <a:endParaRPr lang="en-US" dirty="0"/>
          </a:p>
        </p:txBody>
      </p:sp>
    </p:spTree>
    <p:extLst>
      <p:ext uri="{BB962C8B-B14F-4D97-AF65-F5344CB8AC3E}">
        <p14:creationId xmlns:p14="http://schemas.microsoft.com/office/powerpoint/2010/main" val="162855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Solution</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1" y="1143001"/>
            <a:ext cx="8763000" cy="5414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27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Procedural Solution</a:t>
            </a:r>
            <a:endParaRPr lang="en-US"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lnSpc>
                    <a:spcPct val="115000"/>
                  </a:lnSpc>
                  <a:spcBef>
                    <a:spcPts val="0"/>
                  </a:spcBef>
                  <a:spcAft>
                    <a:spcPts val="1000"/>
                  </a:spcAft>
                  <a:buNone/>
                </a:pPr>
                <a:r>
                  <a:rPr lang="en-US" dirty="0" smtClean="0"/>
                  <a:t>			</a:t>
                </a:r>
                <a14:m>
                  <m:oMath xmlns:m="http://schemas.openxmlformats.org/officeDocument/2006/math">
                    <m:r>
                      <a:rPr lang="en-US" i="1" smtClean="0">
                        <a:effectLst/>
                        <a:latin typeface="Cambria Math"/>
                        <a:ea typeface="Calibri"/>
                        <a:cs typeface="Times New Roman"/>
                      </a:rPr>
                      <m:t>2 </m:t>
                    </m:r>
                    <m:f>
                      <m:fPr>
                        <m:ctrlPr>
                          <a:rPr lang="en-US" i="1">
                            <a:effectLst/>
                            <a:latin typeface="Cambria Math"/>
                            <a:ea typeface="Calibri"/>
                            <a:cs typeface="Times New Roman"/>
                          </a:rPr>
                        </m:ctrlPr>
                      </m:fPr>
                      <m:num>
                        <m:r>
                          <a:rPr lang="en-US" i="1">
                            <a:effectLst/>
                            <a:latin typeface="Cambria Math"/>
                            <a:ea typeface="Calibri"/>
                            <a:cs typeface="Times New Roman"/>
                          </a:rPr>
                          <m:t>3</m:t>
                        </m:r>
                      </m:num>
                      <m:den>
                        <m:r>
                          <a:rPr lang="en-US" i="1">
                            <a:effectLst/>
                            <a:latin typeface="Cambria Math"/>
                            <a:ea typeface="Calibri"/>
                            <a:cs typeface="Times New Roman"/>
                          </a:rPr>
                          <m:t>4</m:t>
                        </m:r>
                      </m:den>
                    </m:f>
                  </m:oMath>
                </a14:m>
                <a:r>
                  <a:rPr lang="en-US" dirty="0">
                    <a:ea typeface="Times New Roman"/>
                    <a:cs typeface="Times New Roman"/>
                  </a:rPr>
                  <a:t>  ÷  </a:t>
                </a:r>
                <a14:m>
                  <m:oMath xmlns:m="http://schemas.openxmlformats.org/officeDocument/2006/math">
                    <m:f>
                      <m:fPr>
                        <m:ctrlPr>
                          <a:rPr lang="en-US" i="1">
                            <a:effectLst/>
                            <a:latin typeface="Cambria Math"/>
                            <a:ea typeface="Times New Roman"/>
                            <a:cs typeface="Times New Roman"/>
                          </a:rPr>
                        </m:ctrlPr>
                      </m:fPr>
                      <m:num>
                        <m:r>
                          <a:rPr lang="en-US" i="1">
                            <a:effectLst/>
                            <a:latin typeface="Cambria Math"/>
                            <a:ea typeface="Times New Roman"/>
                            <a:cs typeface="Times New Roman"/>
                          </a:rPr>
                          <m:t>1</m:t>
                        </m:r>
                      </m:num>
                      <m:den>
                        <m:r>
                          <a:rPr lang="en-US" i="1">
                            <a:effectLst/>
                            <a:latin typeface="Cambria Math"/>
                            <a:ea typeface="Times New Roman"/>
                            <a:cs typeface="Times New Roman"/>
                          </a:rPr>
                          <m:t>2</m:t>
                        </m:r>
                      </m:den>
                    </m:f>
                  </m:oMath>
                </a14:m>
                <a:r>
                  <a:rPr lang="en-US" dirty="0">
                    <a:ea typeface="Times New Roman"/>
                    <a:cs typeface="Times New Roman"/>
                  </a:rPr>
                  <a:t>  </a:t>
                </a:r>
                <a:endParaRPr lang="en-US" dirty="0">
                  <a:ea typeface="Calibri"/>
                  <a:cs typeface="Times New Roman"/>
                </a:endParaRPr>
              </a:p>
              <a:p>
                <a:pPr marL="0" indent="0">
                  <a:lnSpc>
                    <a:spcPct val="115000"/>
                  </a:lnSpc>
                  <a:spcBef>
                    <a:spcPts val="0"/>
                  </a:spcBef>
                  <a:spcAft>
                    <a:spcPts val="1000"/>
                  </a:spcAft>
                  <a:buNone/>
                </a:pPr>
                <a:r>
                  <a:rPr lang="en-US" dirty="0" smtClean="0">
                    <a:ea typeface="Times New Roman"/>
                    <a:cs typeface="Times New Roman"/>
                  </a:rPr>
                  <a:t>			= </a:t>
                </a:r>
                <a14:m>
                  <m:oMath xmlns:m="http://schemas.openxmlformats.org/officeDocument/2006/math">
                    <m:f>
                      <m:fPr>
                        <m:ctrlPr>
                          <a:rPr lang="en-US" i="1">
                            <a:effectLst/>
                            <a:latin typeface="Cambria Math"/>
                            <a:ea typeface="Times New Roman"/>
                            <a:cs typeface="Times New Roman"/>
                          </a:rPr>
                        </m:ctrlPr>
                      </m:fPr>
                      <m:num>
                        <m:r>
                          <a:rPr lang="en-US" i="1">
                            <a:effectLst/>
                            <a:latin typeface="Cambria Math"/>
                            <a:ea typeface="Times New Roman"/>
                            <a:cs typeface="Times New Roman"/>
                          </a:rPr>
                          <m:t>11</m:t>
                        </m:r>
                      </m:num>
                      <m:den>
                        <m:r>
                          <a:rPr lang="en-US" i="1">
                            <a:effectLst/>
                            <a:latin typeface="Cambria Math"/>
                            <a:ea typeface="Times New Roman"/>
                            <a:cs typeface="Times New Roman"/>
                          </a:rPr>
                          <m:t>4</m:t>
                        </m:r>
                      </m:den>
                    </m:f>
                  </m:oMath>
                </a14:m>
                <a:r>
                  <a:rPr lang="en-US" dirty="0">
                    <a:ea typeface="Times New Roman"/>
                    <a:cs typeface="Times New Roman"/>
                  </a:rPr>
                  <a:t> ÷ </a:t>
                </a:r>
                <a14:m>
                  <m:oMath xmlns:m="http://schemas.openxmlformats.org/officeDocument/2006/math">
                    <m:f>
                      <m:fPr>
                        <m:ctrlPr>
                          <a:rPr lang="en-US" i="1">
                            <a:effectLst/>
                            <a:latin typeface="Cambria Math"/>
                            <a:ea typeface="Times New Roman"/>
                            <a:cs typeface="Times New Roman"/>
                          </a:rPr>
                        </m:ctrlPr>
                      </m:fPr>
                      <m:num>
                        <m:r>
                          <a:rPr lang="en-US" i="1">
                            <a:effectLst/>
                            <a:latin typeface="Cambria Math"/>
                            <a:ea typeface="Times New Roman"/>
                            <a:cs typeface="Times New Roman"/>
                          </a:rPr>
                          <m:t>1</m:t>
                        </m:r>
                      </m:num>
                      <m:den>
                        <m:r>
                          <a:rPr lang="en-US" i="1">
                            <a:effectLst/>
                            <a:latin typeface="Cambria Math"/>
                            <a:ea typeface="Times New Roman"/>
                            <a:cs typeface="Times New Roman"/>
                          </a:rPr>
                          <m:t>2</m:t>
                        </m:r>
                      </m:den>
                    </m:f>
                  </m:oMath>
                </a14:m>
                <a:r>
                  <a:rPr lang="en-US" dirty="0">
                    <a:ea typeface="Times New Roman"/>
                    <a:cs typeface="Times New Roman"/>
                  </a:rPr>
                  <a:t> </a:t>
                </a:r>
                <a:endParaRPr lang="en-US" dirty="0">
                  <a:ea typeface="Calibri"/>
                  <a:cs typeface="Times New Roman"/>
                </a:endParaRPr>
              </a:p>
              <a:p>
                <a:pPr marL="0" indent="0">
                  <a:lnSpc>
                    <a:spcPct val="115000"/>
                  </a:lnSpc>
                  <a:spcBef>
                    <a:spcPts val="0"/>
                  </a:spcBef>
                  <a:spcAft>
                    <a:spcPts val="1000"/>
                  </a:spcAft>
                  <a:buNone/>
                </a:pPr>
                <a:r>
                  <a:rPr lang="en-US" dirty="0" smtClean="0">
                    <a:ea typeface="Times New Roman"/>
                    <a:cs typeface="Times New Roman"/>
                  </a:rPr>
                  <a:t>			= </a:t>
                </a:r>
                <a14:m>
                  <m:oMath xmlns:m="http://schemas.openxmlformats.org/officeDocument/2006/math">
                    <m:f>
                      <m:fPr>
                        <m:ctrlPr>
                          <a:rPr lang="en-US" i="1">
                            <a:effectLst/>
                            <a:latin typeface="Cambria Math"/>
                            <a:ea typeface="Times New Roman"/>
                            <a:cs typeface="Times New Roman"/>
                          </a:rPr>
                        </m:ctrlPr>
                      </m:fPr>
                      <m:num>
                        <m:r>
                          <a:rPr lang="en-US" i="1">
                            <a:effectLst/>
                            <a:latin typeface="Cambria Math"/>
                            <a:ea typeface="Times New Roman"/>
                            <a:cs typeface="Times New Roman"/>
                          </a:rPr>
                          <m:t>11</m:t>
                        </m:r>
                      </m:num>
                      <m:den>
                        <m:r>
                          <a:rPr lang="en-US" i="1">
                            <a:effectLst/>
                            <a:latin typeface="Cambria Math"/>
                            <a:ea typeface="Times New Roman"/>
                            <a:cs typeface="Times New Roman"/>
                          </a:rPr>
                          <m:t>4</m:t>
                        </m:r>
                      </m:den>
                    </m:f>
                  </m:oMath>
                </a14:m>
                <a:r>
                  <a:rPr lang="en-US" dirty="0">
                    <a:ea typeface="Times New Roman"/>
                    <a:cs typeface="Times New Roman"/>
                  </a:rPr>
                  <a:t> x </a:t>
                </a:r>
                <a14:m>
                  <m:oMath xmlns:m="http://schemas.openxmlformats.org/officeDocument/2006/math">
                    <m:f>
                      <m:fPr>
                        <m:ctrlPr>
                          <a:rPr lang="en-US" i="1">
                            <a:effectLst/>
                            <a:latin typeface="Cambria Math"/>
                            <a:ea typeface="Times New Roman"/>
                            <a:cs typeface="Times New Roman"/>
                          </a:rPr>
                        </m:ctrlPr>
                      </m:fPr>
                      <m:num>
                        <m:r>
                          <a:rPr lang="en-US" i="1">
                            <a:effectLst/>
                            <a:latin typeface="Cambria Math"/>
                            <a:ea typeface="Times New Roman"/>
                            <a:cs typeface="Times New Roman"/>
                          </a:rPr>
                          <m:t>2</m:t>
                        </m:r>
                      </m:num>
                      <m:den>
                        <m:r>
                          <a:rPr lang="en-US" i="1">
                            <a:effectLst/>
                            <a:latin typeface="Cambria Math"/>
                            <a:ea typeface="Times New Roman"/>
                            <a:cs typeface="Times New Roman"/>
                          </a:rPr>
                          <m:t>1</m:t>
                        </m:r>
                      </m:den>
                    </m:f>
                  </m:oMath>
                </a14:m>
                <a:r>
                  <a:rPr lang="en-US" dirty="0">
                    <a:ea typeface="Times New Roman"/>
                    <a:cs typeface="Times New Roman"/>
                  </a:rPr>
                  <a:t> </a:t>
                </a:r>
                <a:endParaRPr lang="en-US" dirty="0">
                  <a:ea typeface="Calibri"/>
                  <a:cs typeface="Times New Roman"/>
                </a:endParaRPr>
              </a:p>
              <a:p>
                <a:pPr marL="0" indent="0">
                  <a:lnSpc>
                    <a:spcPct val="115000"/>
                  </a:lnSpc>
                  <a:spcBef>
                    <a:spcPts val="0"/>
                  </a:spcBef>
                  <a:spcAft>
                    <a:spcPts val="1000"/>
                  </a:spcAft>
                  <a:buNone/>
                </a:pPr>
                <a:r>
                  <a:rPr lang="en-US" dirty="0" smtClean="0">
                    <a:ea typeface="Times New Roman"/>
                    <a:cs typeface="Times New Roman"/>
                  </a:rPr>
                  <a:t>			= </a:t>
                </a:r>
                <a14:m>
                  <m:oMath xmlns:m="http://schemas.openxmlformats.org/officeDocument/2006/math">
                    <m:f>
                      <m:fPr>
                        <m:ctrlPr>
                          <a:rPr lang="en-US" i="1">
                            <a:effectLst/>
                            <a:latin typeface="Cambria Math"/>
                            <a:ea typeface="Times New Roman"/>
                            <a:cs typeface="Times New Roman"/>
                          </a:rPr>
                        </m:ctrlPr>
                      </m:fPr>
                      <m:num>
                        <m:r>
                          <a:rPr lang="en-US" i="1">
                            <a:effectLst/>
                            <a:latin typeface="Cambria Math"/>
                            <a:ea typeface="Times New Roman"/>
                            <a:cs typeface="Times New Roman"/>
                          </a:rPr>
                          <m:t>22</m:t>
                        </m:r>
                      </m:num>
                      <m:den>
                        <m:r>
                          <a:rPr lang="en-US" i="1">
                            <a:effectLst/>
                            <a:latin typeface="Cambria Math"/>
                            <a:ea typeface="Times New Roman"/>
                            <a:cs typeface="Times New Roman"/>
                          </a:rPr>
                          <m:t>4</m:t>
                        </m:r>
                      </m:den>
                    </m:f>
                  </m:oMath>
                </a14:m>
                <a:endParaRPr lang="en-US" dirty="0">
                  <a:ea typeface="Calibri"/>
                  <a:cs typeface="Times New Roman"/>
                </a:endParaRPr>
              </a:p>
              <a:p>
                <a:pPr marL="0" indent="0">
                  <a:lnSpc>
                    <a:spcPct val="115000"/>
                  </a:lnSpc>
                  <a:spcBef>
                    <a:spcPts val="0"/>
                  </a:spcBef>
                  <a:spcAft>
                    <a:spcPts val="1000"/>
                  </a:spcAft>
                  <a:buNone/>
                </a:pPr>
                <a:r>
                  <a:rPr lang="en-US" dirty="0" smtClean="0">
                    <a:ea typeface="Times New Roman"/>
                    <a:cs typeface="Times New Roman"/>
                  </a:rPr>
                  <a:t>			= </a:t>
                </a:r>
                <a:r>
                  <a:rPr lang="en-US" dirty="0">
                    <a:ea typeface="Times New Roman"/>
                    <a:cs typeface="Times New Roman"/>
                  </a:rPr>
                  <a:t>5 </a:t>
                </a:r>
                <a14:m>
                  <m:oMath xmlns:m="http://schemas.openxmlformats.org/officeDocument/2006/math">
                    <m:f>
                      <m:fPr>
                        <m:ctrlPr>
                          <a:rPr lang="en-US" i="1">
                            <a:effectLst/>
                            <a:latin typeface="Cambria Math"/>
                            <a:ea typeface="Calibri"/>
                            <a:cs typeface="Times New Roman"/>
                          </a:rPr>
                        </m:ctrlPr>
                      </m:fPr>
                      <m:num>
                        <m:r>
                          <a:rPr lang="en-US" i="1">
                            <a:effectLst/>
                            <a:latin typeface="Cambria Math"/>
                            <a:ea typeface="Calibri"/>
                            <a:cs typeface="Times New Roman"/>
                          </a:rPr>
                          <m:t>2</m:t>
                        </m:r>
                      </m:num>
                      <m:den>
                        <m:r>
                          <a:rPr lang="en-US" i="1">
                            <a:effectLst/>
                            <a:latin typeface="Cambria Math"/>
                            <a:ea typeface="Calibri"/>
                            <a:cs typeface="Times New Roman"/>
                          </a:rPr>
                          <m:t>4</m:t>
                        </m:r>
                      </m:den>
                    </m:f>
                  </m:oMath>
                </a14:m>
                <a:endParaRPr lang="en-US" dirty="0">
                  <a:ea typeface="Calibri"/>
                  <a:cs typeface="Times New Roman"/>
                </a:endParaRPr>
              </a:p>
              <a:p>
                <a:pPr marL="0" indent="0">
                  <a:lnSpc>
                    <a:spcPct val="115000"/>
                  </a:lnSpc>
                  <a:spcBef>
                    <a:spcPts val="0"/>
                  </a:spcBef>
                  <a:spcAft>
                    <a:spcPts val="1000"/>
                  </a:spcAft>
                  <a:buNone/>
                </a:pPr>
                <a:r>
                  <a:rPr lang="en-US" dirty="0" smtClean="0">
                    <a:ea typeface="Times New Roman"/>
                    <a:cs typeface="Times New Roman"/>
                  </a:rPr>
                  <a:t>			= </a:t>
                </a:r>
                <a:r>
                  <a:rPr lang="en-US" dirty="0">
                    <a:ea typeface="Times New Roman"/>
                    <a:cs typeface="Times New Roman"/>
                  </a:rPr>
                  <a:t>5 </a:t>
                </a:r>
                <a14:m>
                  <m:oMath xmlns:m="http://schemas.openxmlformats.org/officeDocument/2006/math">
                    <m:f>
                      <m:fPr>
                        <m:ctrlPr>
                          <a:rPr lang="en-US" i="1">
                            <a:effectLst/>
                            <a:latin typeface="Cambria Math"/>
                            <a:ea typeface="Times New Roman"/>
                            <a:cs typeface="Times New Roman"/>
                          </a:rPr>
                        </m:ctrlPr>
                      </m:fPr>
                      <m:num>
                        <m:r>
                          <a:rPr lang="en-US" i="1">
                            <a:effectLst/>
                            <a:latin typeface="Cambria Math"/>
                            <a:ea typeface="Times New Roman"/>
                            <a:cs typeface="Times New Roman"/>
                          </a:rPr>
                          <m:t>1</m:t>
                        </m:r>
                      </m:num>
                      <m:den>
                        <m:r>
                          <a:rPr lang="en-US" i="1">
                            <a:effectLst/>
                            <a:latin typeface="Cambria Math"/>
                            <a:ea typeface="Times New Roman"/>
                            <a:cs typeface="Times New Roman"/>
                          </a:rPr>
                          <m:t>2</m:t>
                        </m:r>
                      </m:den>
                    </m:f>
                  </m:oMath>
                </a14:m>
                <a:endParaRPr lang="en-US" dirty="0">
                  <a:ea typeface="Calibri"/>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473"/>
                </a:stretch>
              </a:blipFill>
            </p:spPr>
            <p:txBody>
              <a:bodyPr/>
              <a:lstStyle/>
              <a:p>
                <a:r>
                  <a:rPr lang="en-US">
                    <a:noFill/>
                  </a:rPr>
                  <a:t> </a:t>
                </a:r>
              </a:p>
            </p:txBody>
          </p:sp>
        </mc:Fallback>
      </mc:AlternateContent>
    </p:spTree>
    <p:extLst>
      <p:ext uri="{BB962C8B-B14F-4D97-AF65-F5344CB8AC3E}">
        <p14:creationId xmlns:p14="http://schemas.microsoft.com/office/powerpoint/2010/main" val="35241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All of these word problems can be solved by children without knowing the traditional algorithm.</a:t>
            </a:r>
            <a:endParaRPr lang="en-US" dirty="0"/>
          </a:p>
        </p:txBody>
      </p:sp>
    </p:spTree>
    <p:extLst>
      <p:ext uri="{BB962C8B-B14F-4D97-AF65-F5344CB8AC3E}">
        <p14:creationId xmlns:p14="http://schemas.microsoft.com/office/powerpoint/2010/main" val="63437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72" y="1544838"/>
            <a:ext cx="7358063" cy="5072063"/>
          </a:xfrm>
        </p:spPr>
        <p:txBody>
          <a:bodyPr anchor="ctr"/>
          <a:lstStyle/>
          <a:p>
            <a:pPr marL="223198" algn="l">
              <a:spcBef>
                <a:spcPts val="1687"/>
              </a:spcBef>
            </a:pPr>
            <a:r>
              <a:rPr lang="en-US" sz="2200" dirty="0">
                <a:solidFill>
                  <a:srgbClr val="000000"/>
                </a:solidFill>
                <a:latin typeface="Times New Roman" panose="02020603050405020304" pitchFamily="18" charset="0"/>
                <a:cs typeface="Times New Roman" panose="02020603050405020304" pitchFamily="18" charset="0"/>
              </a:rPr>
              <a:t>1</a:t>
            </a:r>
            <a:r>
              <a:rPr lang="en-US" sz="22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Inga was making a cake that called for 4 cups of flour.  However, she could only find a two-thirds measuring cup.  How many two-thirds measuring cups of flour will she need to make her cake</a:t>
            </a:r>
            <a:r>
              <a:rPr lang="en-US" sz="2000" dirty="0">
                <a:solidFill>
                  <a:srgbClr val="000000"/>
                </a:solidFill>
                <a:latin typeface="Arial" panose="020B0604020202020204" pitchFamily="34" charset="0"/>
                <a:cs typeface="Arial" panose="020B0604020202020204" pitchFamily="34" charset="0"/>
              </a:rPr>
              <a:t>?</a:t>
            </a:r>
            <a:r>
              <a:rPr lang="en-US" sz="2000" dirty="0">
                <a:solidFill>
                  <a:srgbClr val="000000"/>
                </a:solidFill>
                <a:latin typeface="Arial" panose="020B0604020202020204" pitchFamily="34" charset="0"/>
                <a:cs typeface="Arial" panose="020B0604020202020204" pitchFamily="34" charset="0"/>
              </a:rPr>
              <a:t/>
            </a:r>
            <a:br>
              <a:rPr lang="en-US" sz="2000" dirty="0">
                <a:solidFill>
                  <a:srgbClr val="000000"/>
                </a:solidFill>
                <a:latin typeface="Arial" panose="020B0604020202020204" pitchFamily="34" charset="0"/>
                <a:cs typeface="Arial" panose="020B0604020202020204" pitchFamily="34" charset="0"/>
              </a:rPr>
            </a:br>
            <a:r>
              <a:rPr lang="en-US" sz="2000" dirty="0">
                <a:solidFill>
                  <a:srgbClr val="000000"/>
                </a:solidFill>
                <a:latin typeface="Arial" panose="020B0604020202020204" pitchFamily="34" charset="0"/>
                <a:cs typeface="Arial" panose="020B0604020202020204" pitchFamily="34" charset="0"/>
              </a:rPr>
              <a:t/>
            </a:r>
            <a:br>
              <a:rPr lang="en-US" sz="2000" dirty="0">
                <a:solidFill>
                  <a:srgbClr val="000000"/>
                </a:solidFill>
                <a:latin typeface="Arial" panose="020B0604020202020204" pitchFamily="34" charset="0"/>
                <a:cs typeface="Arial" panose="020B0604020202020204" pitchFamily="34" charset="0"/>
              </a:rPr>
            </a:br>
            <a:r>
              <a:rPr lang="en-US" sz="2000" dirty="0">
                <a:solidFill>
                  <a:srgbClr val="000000"/>
                </a:solidFill>
                <a:latin typeface="Arial" panose="020B0604020202020204" pitchFamily="34" charset="0"/>
                <a:cs typeface="Arial" panose="020B0604020202020204" pitchFamily="34" charset="0"/>
              </a:rPr>
              <a:t>2.  </a:t>
            </a:r>
            <a:r>
              <a:rPr lang="en-US" sz="2000" dirty="0">
                <a:solidFill>
                  <a:srgbClr val="000000"/>
                </a:solidFill>
                <a:latin typeface="Arial" panose="020B0604020202020204" pitchFamily="34" charset="0"/>
                <a:cs typeface="Arial" panose="020B0604020202020204" pitchFamily="34" charset="0"/>
              </a:rPr>
              <a:t>Wayne has 5 liters of soda and he puts 2/3 liter of soda in each glass.  How many glasses can he fill?</a:t>
            </a:r>
            <a:br>
              <a:rPr lang="en-US" sz="2000" dirty="0">
                <a:solidFill>
                  <a:srgbClr val="000000"/>
                </a:solidFill>
                <a:latin typeface="Arial" panose="020B0604020202020204" pitchFamily="34" charset="0"/>
                <a:cs typeface="Arial" panose="020B0604020202020204" pitchFamily="34" charset="0"/>
              </a:rPr>
            </a:br>
            <a:r>
              <a:rPr lang="en-US" sz="2000" dirty="0">
                <a:solidFill>
                  <a:srgbClr val="000000"/>
                </a:solidFill>
                <a:latin typeface="Arial" panose="020B0604020202020204" pitchFamily="34" charset="0"/>
                <a:cs typeface="Arial" panose="020B0604020202020204" pitchFamily="34" charset="0"/>
              </a:rPr>
              <a:t/>
            </a:r>
            <a:br>
              <a:rPr lang="en-US" sz="2000" dirty="0">
                <a:solidFill>
                  <a:srgbClr val="000000"/>
                </a:solidFill>
                <a:latin typeface="Arial" panose="020B0604020202020204" pitchFamily="34" charset="0"/>
                <a:cs typeface="Arial" panose="020B0604020202020204" pitchFamily="34" charset="0"/>
              </a:rPr>
            </a:br>
            <a:r>
              <a:rPr lang="en-US" sz="2000" dirty="0">
                <a:solidFill>
                  <a:srgbClr val="000000"/>
                </a:solidFill>
                <a:latin typeface="Arial" panose="020B0604020202020204" pitchFamily="34" charset="0"/>
                <a:cs typeface="Arial" panose="020B0604020202020204" pitchFamily="34" charset="0"/>
              </a:rPr>
              <a:t/>
            </a:r>
            <a:br>
              <a:rPr lang="en-US" sz="2000" dirty="0">
                <a:solidFill>
                  <a:srgbClr val="000000"/>
                </a:solidFill>
                <a:latin typeface="Arial" panose="020B0604020202020204" pitchFamily="34" charset="0"/>
                <a:cs typeface="Arial" panose="020B0604020202020204" pitchFamily="34" charset="0"/>
              </a:rPr>
            </a:br>
            <a:r>
              <a:rPr lang="en-US" sz="2000" dirty="0">
                <a:solidFill>
                  <a:srgbClr val="000000"/>
                </a:solidFill>
                <a:latin typeface="Arial" panose="020B0604020202020204" pitchFamily="34" charset="0"/>
                <a:cs typeface="Arial" panose="020B0604020202020204" pitchFamily="34" charset="0"/>
              </a:rPr>
              <a:t>3.  </a:t>
            </a:r>
            <a:r>
              <a:rPr lang="en-US" sz="2000" dirty="0">
                <a:solidFill>
                  <a:srgbClr val="000000"/>
                </a:solidFill>
                <a:latin typeface="Arial" panose="020B0604020202020204" pitchFamily="34" charset="0"/>
                <a:cs typeface="Arial" panose="020B0604020202020204" pitchFamily="34" charset="0"/>
              </a:rPr>
              <a:t>Wayne has 2/3 liter of soda and he fills 5 glasses.  How much of a liter is in each glass</a:t>
            </a:r>
            <a:r>
              <a:rPr lang="en-US" sz="2000" dirty="0">
                <a:solidFill>
                  <a:srgbClr val="000000"/>
                </a:solidFill>
                <a:latin typeface="Arial" panose="020B0604020202020204" pitchFamily="34" charset="0"/>
                <a:cs typeface="Arial" panose="020B0604020202020204" pitchFamily="34" charset="0"/>
              </a:rPr>
              <a:t>?</a:t>
            </a:r>
            <a:br>
              <a:rPr lang="en-US" sz="2000" dirty="0">
                <a:solidFill>
                  <a:srgbClr val="000000"/>
                </a:solidFill>
                <a:latin typeface="Arial" panose="020B0604020202020204" pitchFamily="34" charset="0"/>
                <a:cs typeface="Arial" panose="020B0604020202020204" pitchFamily="34" charset="0"/>
              </a:rPr>
            </a:br>
            <a:r>
              <a:rPr lang="en-US" sz="2000" dirty="0">
                <a:solidFill>
                  <a:srgbClr val="000000"/>
                </a:solidFill>
                <a:latin typeface="Arial" panose="020B0604020202020204" pitchFamily="34" charset="0"/>
                <a:cs typeface="Arial" panose="020B0604020202020204" pitchFamily="34" charset="0"/>
              </a:rPr>
              <a:t/>
            </a:r>
            <a:br>
              <a:rPr lang="en-US" sz="2000" dirty="0">
                <a:solidFill>
                  <a:srgbClr val="000000"/>
                </a:solidFill>
                <a:latin typeface="Arial" panose="020B0604020202020204" pitchFamily="34" charset="0"/>
                <a:cs typeface="Arial" panose="020B0604020202020204" pitchFamily="34" charset="0"/>
              </a:rPr>
            </a:br>
            <a:r>
              <a:rPr lang="en-US" sz="2000" dirty="0">
                <a:solidFill>
                  <a:srgbClr val="000000"/>
                </a:solidFill>
                <a:latin typeface="Arial" panose="020B0604020202020204" pitchFamily="34" charset="0"/>
                <a:cs typeface="Arial" panose="020B0604020202020204" pitchFamily="34" charset="0"/>
              </a:rPr>
              <a:t>4. </a:t>
            </a:r>
            <a:r>
              <a:rPr lang="en-US" sz="2000" dirty="0">
                <a:latin typeface="Arial" panose="020B0604020202020204" pitchFamily="34" charset="0"/>
                <a:cs typeface="Arial" panose="020B0604020202020204" pitchFamily="34" charset="0"/>
              </a:rPr>
              <a:t>If one loaf of bread requires 1  cups of flour, then how many loaves of bread can you make with </a:t>
            </a:r>
            <a:r>
              <a:rPr lang="en-US" sz="2000" dirty="0">
                <a:latin typeface="Arial" panose="020B0604020202020204" pitchFamily="34" charset="0"/>
                <a:cs typeface="Arial" panose="020B0604020202020204" pitchFamily="34" charset="0"/>
              </a:rPr>
              <a:t>3 cups </a:t>
            </a:r>
            <a:r>
              <a:rPr lang="en-US" sz="2000" dirty="0">
                <a:latin typeface="Arial" panose="020B0604020202020204" pitchFamily="34" charset="0"/>
                <a:cs typeface="Arial" panose="020B0604020202020204" pitchFamily="34" charset="0"/>
              </a:rPr>
              <a:t>of flour?</a:t>
            </a:r>
            <a:r>
              <a:rPr lang="en-US" sz="6200" dirty="0">
                <a:solidFill>
                  <a:srgbClr val="000000"/>
                </a:solidFill>
                <a:latin typeface="Times New Roman" panose="02020603050405020304" pitchFamily="18" charset="0"/>
                <a:cs typeface="Times New Roman" panose="02020603050405020304" pitchFamily="18" charset="0"/>
              </a:rPr>
              <a:t/>
            </a:r>
            <a:br>
              <a:rPr lang="en-US" sz="6200" dirty="0">
                <a:solidFill>
                  <a:srgbClr val="000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892972" y="750094"/>
            <a:ext cx="7358063" cy="794742"/>
          </a:xfrm>
        </p:spPr>
        <p:txBody>
          <a:bodyPr/>
          <a:lstStyle/>
          <a:p>
            <a:r>
              <a:rPr lang="en-US" dirty="0"/>
              <a:t>Use </a:t>
            </a:r>
            <a:r>
              <a:rPr lang="en-US" dirty="0" smtClean="0"/>
              <a:t>manipulatives and/ or diagrams </a:t>
            </a:r>
            <a:r>
              <a:rPr lang="en-US" dirty="0"/>
              <a:t>to solve these </a:t>
            </a:r>
            <a:r>
              <a:rPr lang="en-US" dirty="0" smtClean="0"/>
              <a:t>problems</a:t>
            </a:r>
            <a:r>
              <a:rPr lang="en-US" dirty="0"/>
              <a:t>.</a:t>
            </a:r>
          </a:p>
        </p:txBody>
      </p:sp>
    </p:spTree>
    <p:extLst>
      <p:ext uri="{BB962C8B-B14F-4D97-AF65-F5344CB8AC3E}">
        <p14:creationId xmlns:p14="http://schemas.microsoft.com/office/powerpoint/2010/main" val="13479776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sense of the division algorithm</a:t>
            </a:r>
            <a:endParaRPr lang="en-US" dirty="0"/>
          </a:p>
        </p:txBody>
      </p:sp>
      <p:sp>
        <p:nvSpPr>
          <p:cNvPr id="3" name="Content Placeholder 2"/>
          <p:cNvSpPr>
            <a:spLocks noGrp="1"/>
          </p:cNvSpPr>
          <p:nvPr>
            <p:ph idx="1"/>
          </p:nvPr>
        </p:nvSpPr>
        <p:spPr/>
        <p:txBody>
          <a:bodyPr anchor="b"/>
          <a:lstStyle/>
          <a:p>
            <a:pPr>
              <a:buFont typeface="Wingdings 3" pitchFamily="18" charset="2"/>
              <a:buNone/>
            </a:pPr>
            <a:r>
              <a:rPr lang="en-US" dirty="0"/>
              <a:t>How can you </a:t>
            </a:r>
            <a:r>
              <a:rPr lang="en-US" dirty="0" smtClean="0"/>
              <a:t>justify </a:t>
            </a:r>
            <a:r>
              <a:rPr lang="en-US" dirty="0"/>
              <a:t>the </a:t>
            </a:r>
            <a:r>
              <a:rPr lang="en-US" dirty="0" smtClean="0"/>
              <a:t>following?</a:t>
            </a:r>
            <a:endParaRPr lang="en-US" dirty="0"/>
          </a:p>
          <a:p>
            <a:pPr>
              <a:buFont typeface="Wingdings 3" pitchFamily="18" charset="2"/>
              <a:buNone/>
            </a:pPr>
            <a:endParaRPr lang="en-US" dirty="0"/>
          </a:p>
          <a:p>
            <a:pPr algn="ctr">
              <a:buFont typeface="Wingdings 3" pitchFamily="18" charset="2"/>
              <a:buNone/>
            </a:pPr>
            <a:r>
              <a:rPr lang="en-US" sz="4000" b="1" dirty="0">
                <a:latin typeface="Arial" charset="0"/>
              </a:rPr>
              <a:t>5 </a:t>
            </a:r>
            <a:r>
              <a:rPr lang="en-US" sz="4000" b="1" dirty="0">
                <a:latin typeface="Arial" charset="0"/>
                <a:cs typeface="Lucida Sans Unicode" pitchFamily="34" charset="0"/>
              </a:rPr>
              <a:t>÷ </a:t>
            </a:r>
            <a:r>
              <a:rPr lang="en-US" sz="4000" b="1" u="sng" dirty="0">
                <a:latin typeface="Arial" charset="0"/>
                <a:cs typeface="Lucida Sans Unicode" pitchFamily="34" charset="0"/>
              </a:rPr>
              <a:t>2</a:t>
            </a:r>
            <a:r>
              <a:rPr lang="en-US" sz="4000" b="1" dirty="0">
                <a:latin typeface="Arial" charset="0"/>
                <a:cs typeface="Lucida Sans Unicode" pitchFamily="34" charset="0"/>
              </a:rPr>
              <a:t> </a:t>
            </a:r>
            <a:r>
              <a:rPr lang="en-US" sz="4000" b="1" dirty="0">
                <a:latin typeface="Arial" charset="0"/>
                <a:cs typeface="Lucida Sans Unicode" pitchFamily="34" charset="0"/>
              </a:rPr>
              <a:t>    </a:t>
            </a:r>
            <a:r>
              <a:rPr lang="en-US" sz="4000" b="1" dirty="0">
                <a:latin typeface="Arial" charset="0"/>
                <a:cs typeface="Lucida Sans Unicode" pitchFamily="34" charset="0"/>
              </a:rPr>
              <a:t>=  5 x </a:t>
            </a:r>
            <a:r>
              <a:rPr lang="en-US" sz="4000" b="1" u="sng" dirty="0">
                <a:latin typeface="Arial" charset="0"/>
                <a:cs typeface="Lucida Sans Unicode" pitchFamily="34" charset="0"/>
              </a:rPr>
              <a:t>3</a:t>
            </a:r>
            <a:endParaRPr lang="en-US" sz="4000" b="1" dirty="0">
              <a:latin typeface="Arial" charset="0"/>
              <a:cs typeface="Lucida Sans Unicode" pitchFamily="34" charset="0"/>
            </a:endParaRPr>
          </a:p>
          <a:p>
            <a:pPr marL="164575">
              <a:lnSpc>
                <a:spcPts val="1600"/>
              </a:lnSpc>
              <a:buNone/>
            </a:pPr>
            <a:r>
              <a:rPr lang="en-US" sz="4000" b="1" dirty="0"/>
              <a:t>				  3		      2</a:t>
            </a:r>
          </a:p>
          <a:p>
            <a:pPr marL="0" indent="0">
              <a:buNone/>
            </a:pPr>
            <a:r>
              <a:rPr lang="en-US" dirty="0" smtClean="0"/>
              <a:t>Try to think of more than one way.</a:t>
            </a:r>
          </a:p>
          <a:p>
            <a:pPr marL="0" indent="0">
              <a:buNone/>
            </a:pPr>
            <a:endParaRPr lang="en-US" dirty="0"/>
          </a:p>
        </p:txBody>
      </p:sp>
    </p:spTree>
    <p:extLst>
      <p:ext uri="{BB962C8B-B14F-4D97-AF65-F5344CB8AC3E}">
        <p14:creationId xmlns:p14="http://schemas.microsoft.com/office/powerpoint/2010/main" val="3464835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768323"/>
          </a:xfrm>
        </p:spPr>
        <p:txBody>
          <a:bodyPr/>
          <a:lstStyle/>
          <a:p>
            <a:r>
              <a:rPr lang="en-US" dirty="0" smtClean="0"/>
              <a:t>Today’s Agenda</a:t>
            </a:r>
            <a:endParaRPr lang="en-US" dirty="0"/>
          </a:p>
        </p:txBody>
      </p:sp>
      <p:sp>
        <p:nvSpPr>
          <p:cNvPr id="3" name="Content Placeholder 2"/>
          <p:cNvSpPr>
            <a:spLocks noGrp="1"/>
          </p:cNvSpPr>
          <p:nvPr>
            <p:ph idx="1"/>
          </p:nvPr>
        </p:nvSpPr>
        <p:spPr>
          <a:xfrm>
            <a:off x="549275" y="875899"/>
            <a:ext cx="8042276" cy="5067702"/>
          </a:xfrm>
        </p:spPr>
        <p:txBody>
          <a:bodyPr>
            <a:normAutofit/>
          </a:bodyPr>
          <a:lstStyle/>
          <a:p>
            <a:pPr marL="0" indent="0">
              <a:buNone/>
            </a:pPr>
            <a:r>
              <a:rPr lang="en-US" sz="2200" b="1" dirty="0"/>
              <a:t>8:00-8:30</a:t>
            </a:r>
            <a:r>
              <a:rPr lang="en-US" sz="2200" b="1" dirty="0"/>
              <a:t>	</a:t>
            </a:r>
            <a:r>
              <a:rPr lang="en-US" sz="2200" b="1" dirty="0"/>
              <a:t>	Refreshments</a:t>
            </a:r>
            <a:endParaRPr lang="en-US" sz="2200" dirty="0"/>
          </a:p>
          <a:p>
            <a:pPr marL="0" indent="0">
              <a:buNone/>
            </a:pPr>
            <a:r>
              <a:rPr lang="en-US" sz="2000" b="1" dirty="0"/>
              <a:t>8:30-9:30		Post Assessment</a:t>
            </a:r>
            <a:endParaRPr lang="en-US" sz="2000" dirty="0"/>
          </a:p>
          <a:p>
            <a:pPr marL="0" indent="0">
              <a:buNone/>
            </a:pPr>
            <a:r>
              <a:rPr lang="en-US" sz="2000" b="1" dirty="0"/>
              <a:t>9:30-10:45</a:t>
            </a:r>
            <a:r>
              <a:rPr lang="en-US" sz="2000" b="1" dirty="0"/>
              <a:t>		Division of fractions - Cheryl</a:t>
            </a:r>
            <a:endParaRPr lang="en-US" sz="2000" dirty="0"/>
          </a:p>
          <a:p>
            <a:pPr marL="0" indent="0">
              <a:buNone/>
            </a:pPr>
            <a:r>
              <a:rPr lang="en-US" sz="2000" b="1" dirty="0"/>
              <a:t>10:45-12:00		Proportional reasoning - Joanne</a:t>
            </a:r>
            <a:endParaRPr lang="en-US" sz="2000" dirty="0"/>
          </a:p>
          <a:p>
            <a:pPr marL="0" indent="0">
              <a:buNone/>
            </a:pPr>
            <a:r>
              <a:rPr lang="en-US" sz="2000" b="1" dirty="0"/>
              <a:t>12:00-12:30</a:t>
            </a:r>
            <a:r>
              <a:rPr lang="en-US" sz="2000" b="1" dirty="0"/>
              <a:t>		Lunch</a:t>
            </a:r>
            <a:endParaRPr lang="en-US" sz="2000" dirty="0"/>
          </a:p>
          <a:p>
            <a:pPr marL="0" indent="0">
              <a:buNone/>
            </a:pPr>
            <a:r>
              <a:rPr lang="en-US" sz="2000" b="1" dirty="0"/>
              <a:t>12:30-3:30</a:t>
            </a:r>
            <a:r>
              <a:rPr lang="en-US" sz="2000" b="1" dirty="0"/>
              <a:t>		</a:t>
            </a:r>
            <a:r>
              <a:rPr lang="en-US" sz="2000" b="1" dirty="0"/>
              <a:t>Planning and Application:  Refining	</a:t>
            </a:r>
          </a:p>
          <a:p>
            <a:pPr marL="0" indent="0">
              <a:buNone/>
            </a:pPr>
            <a:r>
              <a:rPr lang="en-US" sz="2000" b="1" dirty="0"/>
              <a:t>	</a:t>
            </a:r>
            <a:r>
              <a:rPr lang="en-US" sz="2000" b="1" dirty="0"/>
              <a:t>		your Problem of Practice</a:t>
            </a:r>
            <a:endParaRPr lang="en-US" sz="2000" dirty="0"/>
          </a:p>
          <a:p>
            <a:pPr marL="0" indent="0">
              <a:buNone/>
            </a:pPr>
            <a:r>
              <a:rPr lang="en-US" sz="2000" b="1" dirty="0"/>
              <a:t>3:30-3:50		FMMI Next Steps--</a:t>
            </a:r>
            <a:r>
              <a:rPr lang="en-US" sz="2000" b="1" dirty="0" err="1"/>
              <a:t>Ferdie</a:t>
            </a:r>
            <a:endParaRPr lang="en-US" sz="2000" dirty="0"/>
          </a:p>
          <a:p>
            <a:pPr marL="0" indent="0">
              <a:buNone/>
            </a:pPr>
            <a:r>
              <a:rPr lang="en-US" sz="2000" b="1" dirty="0"/>
              <a:t>3:50-4:00		</a:t>
            </a:r>
            <a:r>
              <a:rPr lang="en-US" sz="2000" b="1" dirty="0"/>
              <a:t>Survey and Problem of Practice</a:t>
            </a:r>
            <a:endParaRPr lang="en-US" dirty="0"/>
          </a:p>
        </p:txBody>
      </p:sp>
    </p:spTree>
    <p:extLst>
      <p:ext uri="{BB962C8B-B14F-4D97-AF65-F5344CB8AC3E}">
        <p14:creationId xmlns:p14="http://schemas.microsoft.com/office/powerpoint/2010/main" val="3000081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to your Curriculum</a:t>
            </a:r>
            <a:endParaRPr lang="en-US" dirty="0"/>
          </a:p>
        </p:txBody>
      </p:sp>
      <p:sp>
        <p:nvSpPr>
          <p:cNvPr id="3" name="Content Placeholder 2"/>
          <p:cNvSpPr>
            <a:spLocks noGrp="1"/>
          </p:cNvSpPr>
          <p:nvPr>
            <p:ph idx="1"/>
          </p:nvPr>
        </p:nvSpPr>
        <p:spPr/>
        <p:txBody>
          <a:bodyPr/>
          <a:lstStyle/>
          <a:p>
            <a:r>
              <a:rPr lang="en-US" dirty="0" smtClean="0"/>
              <a:t>Choose some division word problems from your instructional materials that can be modeled with pictures, manipulatives, or tape diagrams.</a:t>
            </a:r>
          </a:p>
          <a:p>
            <a:r>
              <a:rPr lang="en-US" dirty="0" smtClean="0"/>
              <a:t>Demonstrate the solution to your chosen word problems.</a:t>
            </a:r>
          </a:p>
          <a:p>
            <a:pPr marL="0" indent="0">
              <a:buNone/>
            </a:pPr>
            <a:endParaRPr lang="en-US" dirty="0"/>
          </a:p>
        </p:txBody>
      </p:sp>
    </p:spTree>
    <p:extLst>
      <p:ext uri="{BB962C8B-B14F-4D97-AF65-F5344CB8AC3E}">
        <p14:creationId xmlns:p14="http://schemas.microsoft.com/office/powerpoint/2010/main" val="472540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If time permits, look at some CAASPP </a:t>
            </a:r>
            <a:r>
              <a:rPr lang="en-US" dirty="0" smtClean="0"/>
              <a:t>items.</a:t>
            </a:r>
            <a:endParaRPr lang="en-US" dirty="0"/>
          </a:p>
        </p:txBody>
      </p:sp>
    </p:spTree>
    <p:extLst>
      <p:ext uri="{BB962C8B-B14F-4D97-AF65-F5344CB8AC3E}">
        <p14:creationId xmlns:p14="http://schemas.microsoft.com/office/powerpoint/2010/main" val="279238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530" y="1020953"/>
            <a:ext cx="6882063" cy="5223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870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92" y="1790301"/>
            <a:ext cx="8461850" cy="386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326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72" y="1590575"/>
            <a:ext cx="8179256" cy="36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Afternoon sessions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33282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your Problem of Practice</a:t>
            </a:r>
            <a:endParaRPr lang="en-US" dirty="0"/>
          </a:p>
        </p:txBody>
      </p:sp>
      <p:sp>
        <p:nvSpPr>
          <p:cNvPr id="3" name="Content Placeholder 2"/>
          <p:cNvSpPr>
            <a:spLocks noGrp="1"/>
          </p:cNvSpPr>
          <p:nvPr>
            <p:ph idx="1"/>
          </p:nvPr>
        </p:nvSpPr>
        <p:spPr/>
        <p:txBody>
          <a:bodyPr>
            <a:normAutofit/>
          </a:bodyPr>
          <a:lstStyle/>
          <a:p>
            <a:r>
              <a:rPr lang="en-US" b="1" dirty="0" smtClean="0"/>
              <a:t>Identify </a:t>
            </a:r>
            <a:r>
              <a:rPr lang="en-US" b="1" dirty="0"/>
              <a:t>a </a:t>
            </a:r>
            <a:r>
              <a:rPr lang="en-US" b="1" dirty="0" smtClean="0"/>
              <a:t>Problem </a:t>
            </a:r>
            <a:r>
              <a:rPr lang="en-US" b="1" dirty="0"/>
              <a:t>of </a:t>
            </a:r>
            <a:r>
              <a:rPr lang="en-US" b="1" dirty="0" smtClean="0"/>
              <a:t>Practice </a:t>
            </a:r>
            <a:r>
              <a:rPr lang="en-US" b="1" dirty="0"/>
              <a:t>for your fall </a:t>
            </a:r>
            <a:r>
              <a:rPr lang="en-US" b="1" dirty="0" smtClean="0"/>
              <a:t>focus;</a:t>
            </a:r>
          </a:p>
          <a:p>
            <a:r>
              <a:rPr lang="en-US" b="1" dirty="0"/>
              <a:t>I</a:t>
            </a:r>
            <a:r>
              <a:rPr lang="en-US" b="1" dirty="0" smtClean="0"/>
              <a:t>nvestigate </a:t>
            </a:r>
            <a:r>
              <a:rPr lang="en-US" b="1" dirty="0"/>
              <a:t>CAASPP released </a:t>
            </a:r>
            <a:r>
              <a:rPr lang="en-US" b="1" dirty="0" smtClean="0"/>
              <a:t>tasks; </a:t>
            </a:r>
          </a:p>
          <a:p>
            <a:r>
              <a:rPr lang="en-US" b="1" dirty="0"/>
              <a:t>S</a:t>
            </a:r>
            <a:r>
              <a:rPr lang="en-US" b="1" dirty="0" smtClean="0"/>
              <a:t>elect </a:t>
            </a:r>
            <a:r>
              <a:rPr lang="en-US" b="1" dirty="0"/>
              <a:t>and adapt a task from CAASPP or MARS to give your students in fall to bring in student work for October </a:t>
            </a:r>
            <a:r>
              <a:rPr lang="en-US" b="1" dirty="0" smtClean="0"/>
              <a:t>session; </a:t>
            </a:r>
          </a:p>
          <a:p>
            <a:r>
              <a:rPr lang="en-US" b="1" dirty="0" smtClean="0"/>
              <a:t>Anticipate </a:t>
            </a:r>
            <a:r>
              <a:rPr lang="en-US" b="1" dirty="0"/>
              <a:t>misconceptions students </a:t>
            </a:r>
            <a:r>
              <a:rPr lang="en-US" b="1" dirty="0" smtClean="0"/>
              <a:t>might have;</a:t>
            </a:r>
          </a:p>
          <a:p>
            <a:r>
              <a:rPr lang="en-US" b="1" dirty="0"/>
              <a:t>C</a:t>
            </a:r>
            <a:r>
              <a:rPr lang="en-US" b="1" dirty="0" smtClean="0"/>
              <a:t>reate </a:t>
            </a:r>
            <a:r>
              <a:rPr lang="en-US" b="1" dirty="0"/>
              <a:t>some probing </a:t>
            </a:r>
            <a:r>
              <a:rPr lang="en-US" b="1" dirty="0" smtClean="0"/>
              <a:t>questions and </a:t>
            </a:r>
            <a:r>
              <a:rPr lang="en-US" b="1" dirty="0"/>
              <a:t>organize possible feedback to student responses.</a:t>
            </a:r>
            <a:endParaRPr lang="en-US" dirty="0"/>
          </a:p>
          <a:p>
            <a:pPr marL="0" indent="0">
              <a:buNone/>
            </a:pPr>
            <a:endParaRPr lang="en-US" dirty="0"/>
          </a:p>
        </p:txBody>
      </p:sp>
    </p:spTree>
    <p:extLst>
      <p:ext uri="{BB962C8B-B14F-4D97-AF65-F5344CB8AC3E}">
        <p14:creationId xmlns:p14="http://schemas.microsoft.com/office/powerpoint/2010/main" val="926968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8000" b="1" dirty="0"/>
              <a:t>Survey</a:t>
            </a:r>
          </a:p>
        </p:txBody>
      </p:sp>
    </p:spTree>
    <p:extLst>
      <p:ext uri="{BB962C8B-B14F-4D97-AF65-F5344CB8AC3E}">
        <p14:creationId xmlns:p14="http://schemas.microsoft.com/office/powerpoint/2010/main" val="656799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a:t>
            </a:r>
            <a:endParaRPr lang="en-US" dirty="0"/>
          </a:p>
        </p:txBody>
      </p:sp>
      <p:sp>
        <p:nvSpPr>
          <p:cNvPr id="3" name="Content Placeholder 2"/>
          <p:cNvSpPr>
            <a:spLocks noGrp="1"/>
          </p:cNvSpPr>
          <p:nvPr>
            <p:ph idx="1"/>
          </p:nvPr>
        </p:nvSpPr>
        <p:spPr/>
        <p:txBody>
          <a:bodyPr/>
          <a:lstStyle/>
          <a:p>
            <a:r>
              <a:rPr lang="en-US" dirty="0" smtClean="0"/>
              <a:t>Extending whole number division to fractions.</a:t>
            </a:r>
          </a:p>
          <a:p>
            <a:r>
              <a:rPr lang="en-US" dirty="0" smtClean="0"/>
              <a:t>Overview of learning progressions.</a:t>
            </a:r>
          </a:p>
          <a:p>
            <a:r>
              <a:rPr lang="en-US" dirty="0" smtClean="0"/>
              <a:t>Division of fractions without remainders.</a:t>
            </a:r>
          </a:p>
          <a:p>
            <a:r>
              <a:rPr lang="en-US" dirty="0"/>
              <a:t>Division of fractions </a:t>
            </a:r>
            <a:r>
              <a:rPr lang="en-US" dirty="0" smtClean="0"/>
              <a:t>with </a:t>
            </a:r>
            <a:r>
              <a:rPr lang="en-US" dirty="0"/>
              <a:t>remainders.</a:t>
            </a:r>
          </a:p>
          <a:p>
            <a:r>
              <a:rPr lang="en-US" dirty="0" smtClean="0"/>
              <a:t>Making sense of the division algorithm.</a:t>
            </a:r>
            <a:endParaRPr lang="en-US" dirty="0"/>
          </a:p>
        </p:txBody>
      </p:sp>
    </p:spTree>
    <p:extLst>
      <p:ext uri="{BB962C8B-B14F-4D97-AF65-F5344CB8AC3E}">
        <p14:creationId xmlns:p14="http://schemas.microsoft.com/office/powerpoint/2010/main" val="1521069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a:t/>
            </a:r>
            <a:br>
              <a:rPr lang="en-US" b="1" dirty="0"/>
            </a:br>
            <a:r>
              <a:rPr lang="en-US" sz="4000" b="1" dirty="0"/>
              <a:t>The </a:t>
            </a:r>
            <a:r>
              <a:rPr lang="en-US" sz="4000" b="1" dirty="0"/>
              <a:t>Doorbell Rang Revisited</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 </a:t>
            </a:r>
            <a:r>
              <a:rPr lang="en-US" dirty="0" smtClean="0"/>
              <a:t>Recall </a:t>
            </a:r>
            <a:r>
              <a:rPr lang="en-US" dirty="0"/>
              <a:t>the story </a:t>
            </a:r>
            <a:r>
              <a:rPr lang="en-US" i="1" dirty="0"/>
              <a:t>The Doorbell Rang</a:t>
            </a:r>
            <a:r>
              <a:rPr lang="en-US" dirty="0"/>
              <a:t>,</a:t>
            </a:r>
            <a:r>
              <a:rPr lang="en-US" i="1" dirty="0"/>
              <a:t> </a:t>
            </a:r>
            <a:r>
              <a:rPr lang="en-US" dirty="0"/>
              <a:t>where cookies were being shared among friends.  </a:t>
            </a:r>
            <a:r>
              <a:rPr lang="en-US" dirty="0" smtClean="0"/>
              <a:t>We can extend this scenario to include fractions.</a:t>
            </a:r>
          </a:p>
          <a:p>
            <a:pPr marL="457154" indent="-457154">
              <a:buAutoNum type="alphaLcPeriod"/>
            </a:pPr>
            <a:r>
              <a:rPr lang="en-US" dirty="0" smtClean="0"/>
              <a:t>You have 9 </a:t>
            </a:r>
            <a:r>
              <a:rPr lang="en-US" dirty="0"/>
              <a:t>cookies and want to give </a:t>
            </a:r>
            <a:r>
              <a:rPr lang="en-US" dirty="0" smtClean="0"/>
              <a:t>equal portions to 6 friends.  How many cookies can each friend have?</a:t>
            </a:r>
          </a:p>
          <a:p>
            <a:pPr marL="457154" indent="-457154">
              <a:buAutoNum type="alphaLcPeriod"/>
            </a:pPr>
            <a:r>
              <a:rPr lang="en-US" dirty="0" smtClean="0"/>
              <a:t>If you </a:t>
            </a:r>
            <a:r>
              <a:rPr lang="en-US" dirty="0"/>
              <a:t>have </a:t>
            </a:r>
            <a:r>
              <a:rPr lang="en-US" dirty="0" smtClean="0"/>
              <a:t>6 </a:t>
            </a:r>
            <a:r>
              <a:rPr lang="en-US" dirty="0"/>
              <a:t>cookies and want to give each friend 2/3 of a whole cookie, how many friends can you give a portion to?</a:t>
            </a:r>
            <a:endParaRPr lang="en-US" b="1" dirty="0"/>
          </a:p>
          <a:p>
            <a:pPr marL="0" indent="0" algn="ctr">
              <a:buNone/>
            </a:pPr>
            <a:r>
              <a:rPr lang="en-US" b="1" i="1" dirty="0" smtClean="0"/>
              <a:t>What models of division are used here?         </a:t>
            </a:r>
          </a:p>
          <a:p>
            <a:pPr marL="0" indent="0" algn="ctr">
              <a:buNone/>
            </a:pPr>
            <a:r>
              <a:rPr lang="en-US" b="1" i="1" dirty="0" smtClean="0"/>
              <a:t>Demonstrate the solutions using pattern blocks or pictures.</a:t>
            </a:r>
            <a:endParaRPr lang="en-US" b="1" i="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2671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sz="4800" dirty="0"/>
              <a:t>Learning Progression: </a:t>
            </a:r>
            <a:br>
              <a:rPr lang="en-US" sz="4800" dirty="0"/>
            </a:br>
            <a:r>
              <a:rPr lang="en-US" sz="4800" dirty="0"/>
              <a:t>Grade 5</a:t>
            </a:r>
            <a:endParaRPr lang="en-US" dirty="0"/>
          </a:p>
        </p:txBody>
      </p:sp>
      <p:sp>
        <p:nvSpPr>
          <p:cNvPr id="3" name="Content Placeholder 2"/>
          <p:cNvSpPr>
            <a:spLocks noGrp="1"/>
          </p:cNvSpPr>
          <p:nvPr>
            <p:ph idx="1"/>
          </p:nvPr>
        </p:nvSpPr>
        <p:spPr/>
        <p:txBody>
          <a:bodyPr/>
          <a:lstStyle/>
          <a:p>
            <a:pPr marL="0" indent="0">
              <a:buNone/>
            </a:pPr>
            <a:r>
              <a:rPr lang="en-US" b="1" dirty="0"/>
              <a:t>Apply and extend previous understandings of multiplication and division to multiply and divide fractions</a:t>
            </a:r>
            <a:r>
              <a:rPr lang="en-US" b="1" dirty="0" smtClean="0"/>
              <a:t>.</a:t>
            </a:r>
          </a:p>
          <a:p>
            <a:pPr marL="0" indent="0">
              <a:buNone/>
            </a:pPr>
            <a:r>
              <a:rPr lang="en-US" dirty="0" smtClean="0"/>
              <a:t> </a:t>
            </a:r>
            <a:r>
              <a:rPr lang="en-US" dirty="0"/>
              <a:t>3. Interpret a fraction as division of the numerator by the denominator (a/b = a ÷ b). Solve word problems involving division of whole numbers leading to answers in the form of fractions or mixed numbers, e.g., by using visual fraction models or equations to represent the problem. </a:t>
            </a:r>
          </a:p>
        </p:txBody>
      </p:sp>
    </p:spTree>
    <p:extLst>
      <p:ext uri="{BB962C8B-B14F-4D97-AF65-F5344CB8AC3E}">
        <p14:creationId xmlns:p14="http://schemas.microsoft.com/office/powerpoint/2010/main" val="130885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5 Standards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7. </a:t>
            </a:r>
            <a:r>
              <a:rPr lang="en-US" b="1" dirty="0"/>
              <a:t>Apply and extend previous understandings of division to divide unit fractions by whole numbers and whole numbers by unit </a:t>
            </a:r>
            <a:r>
              <a:rPr lang="en-US" b="1" dirty="0" smtClean="0"/>
              <a:t>fractions.</a:t>
            </a:r>
          </a:p>
          <a:p>
            <a:pPr marL="0" indent="0">
              <a:buNone/>
            </a:pPr>
            <a:r>
              <a:rPr lang="en-US" dirty="0" smtClean="0"/>
              <a:t>a</a:t>
            </a:r>
            <a:r>
              <a:rPr lang="en-US" dirty="0"/>
              <a:t>. </a:t>
            </a:r>
            <a:r>
              <a:rPr lang="en-US" b="1" dirty="0"/>
              <a:t>Interpret division of a unit fraction by a non-zero whole number, and compute such quotients. </a:t>
            </a:r>
            <a:r>
              <a:rPr lang="en-US" dirty="0"/>
              <a:t>For example, create a story context for (1/3) ÷ 4, and use a visual fraction model to show the quotient. Use the relationship between multiplication and division to explain that (1/3) ÷ 4 = 1/12 because (1/12) × 4 = 1/3</a:t>
            </a:r>
            <a:r>
              <a:rPr lang="en-US" dirty="0" smtClean="0"/>
              <a:t>.</a:t>
            </a:r>
          </a:p>
          <a:p>
            <a:pPr marL="0" indent="0">
              <a:buNone/>
            </a:pPr>
            <a:r>
              <a:rPr lang="en-US" dirty="0" smtClean="0"/>
              <a:t>b.  </a:t>
            </a:r>
            <a:r>
              <a:rPr lang="en-US" b="1" dirty="0" smtClean="0"/>
              <a:t>Interpret </a:t>
            </a:r>
            <a:r>
              <a:rPr lang="en-US" b="1" dirty="0"/>
              <a:t>division of a whole number by a unit fraction, and compute such quotients. </a:t>
            </a:r>
            <a:r>
              <a:rPr lang="en-US" dirty="0"/>
              <a:t>For example, create a story context for 4 ÷ (1/5), and use a visual fraction model to show the quotient. Use the relationship between multiplication and division to explain that 4 ÷ (1/5) = 20 because 20 × (1/5) = 4. </a:t>
            </a:r>
            <a:endParaRPr lang="en-US" dirty="0" smtClean="0"/>
          </a:p>
          <a:p>
            <a:pPr marL="0" indent="0">
              <a:buNone/>
            </a:pPr>
            <a:r>
              <a:rPr lang="en-US" dirty="0" smtClean="0"/>
              <a:t>c</a:t>
            </a:r>
            <a:r>
              <a:rPr lang="en-US" dirty="0"/>
              <a:t>. </a:t>
            </a:r>
            <a:r>
              <a:rPr lang="en-US" b="1" dirty="0"/>
              <a:t>Solve real-world problems involving division of unit fractions by non-zero whole numbers and division of whole numbers by unit fractions, e.g., by using visual fraction models and equations to represent the problem</a:t>
            </a:r>
            <a:r>
              <a:rPr lang="en-US" dirty="0"/>
              <a:t>. For example, how much chocolate will each person get if 3 people share 1/2 </a:t>
            </a:r>
            <a:r>
              <a:rPr lang="en-US" dirty="0" err="1"/>
              <a:t>lb</a:t>
            </a:r>
            <a:r>
              <a:rPr lang="en-US" dirty="0"/>
              <a:t> of chocolate equally? How many 1/3-cup servings are in 2 cups of raisins?</a:t>
            </a:r>
          </a:p>
        </p:txBody>
      </p:sp>
    </p:spTree>
    <p:extLst>
      <p:ext uri="{BB962C8B-B14F-4D97-AF65-F5344CB8AC3E}">
        <p14:creationId xmlns:p14="http://schemas.microsoft.com/office/powerpoint/2010/main" val="105241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6 Standard</a:t>
            </a:r>
            <a:endParaRPr lang="en-US" dirty="0"/>
          </a:p>
        </p:txBody>
      </p:sp>
      <p:sp>
        <p:nvSpPr>
          <p:cNvPr id="3" name="Content Placeholder 2"/>
          <p:cNvSpPr>
            <a:spLocks noGrp="1"/>
          </p:cNvSpPr>
          <p:nvPr>
            <p:ph idx="1"/>
          </p:nvPr>
        </p:nvSpPr>
        <p:spPr/>
        <p:txBody>
          <a:bodyPr>
            <a:normAutofit/>
          </a:bodyPr>
          <a:lstStyle/>
          <a:p>
            <a:pPr marL="0" indent="0">
              <a:buNone/>
            </a:pPr>
            <a:r>
              <a:rPr lang="en-US" b="1" dirty="0"/>
              <a:t>Apply and extend previous understandings of multiplication and division to divide fractions by fractions. </a:t>
            </a:r>
            <a:endParaRPr lang="en-US" b="1" dirty="0" smtClean="0"/>
          </a:p>
          <a:p>
            <a:pPr marL="0" indent="0">
              <a:buNone/>
            </a:pPr>
            <a:r>
              <a:rPr lang="en-US" dirty="0" smtClean="0"/>
              <a:t>1</a:t>
            </a:r>
            <a:r>
              <a:rPr lang="en-US" dirty="0"/>
              <a:t>. Interpret and compute quotients of fractions, and solve word problems involving division of fractions by fractions, e.g., by using visual fraction models and equations to represent the problem. </a:t>
            </a:r>
          </a:p>
        </p:txBody>
      </p:sp>
    </p:spTree>
    <p:extLst>
      <p:ext uri="{BB962C8B-B14F-4D97-AF65-F5344CB8AC3E}">
        <p14:creationId xmlns:p14="http://schemas.microsoft.com/office/powerpoint/2010/main" val="1320570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Richness of Children’s </a:t>
            </a:r>
            <a:r>
              <a:rPr lang="en-US" sz="3600" dirty="0"/>
              <a:t>Fraction Strategies</a:t>
            </a:r>
            <a:r>
              <a:rPr lang="en-US" dirty="0"/>
              <a:t/>
            </a:r>
            <a:br>
              <a:rPr lang="en-US" dirty="0"/>
            </a:br>
            <a:r>
              <a:rPr lang="en-US" sz="1600" dirty="0"/>
              <a:t>Laura B. Kent, Susan B. </a:t>
            </a:r>
            <a:r>
              <a:rPr lang="en-US" sz="1600" dirty="0" err="1"/>
              <a:t>Empson</a:t>
            </a:r>
            <a:r>
              <a:rPr lang="en-US" sz="1600" dirty="0"/>
              <a:t>, and Lynne Nielsen</a:t>
            </a:r>
          </a:p>
        </p:txBody>
      </p:sp>
      <p:sp>
        <p:nvSpPr>
          <p:cNvPr id="3" name="Content Placeholder 2"/>
          <p:cNvSpPr>
            <a:spLocks noGrp="1"/>
          </p:cNvSpPr>
          <p:nvPr>
            <p:ph idx="1"/>
          </p:nvPr>
        </p:nvSpPr>
        <p:spPr>
          <a:xfrm>
            <a:off x="550862" y="1523199"/>
            <a:ext cx="8042276" cy="4343400"/>
          </a:xfrm>
        </p:spPr>
        <p:txBody>
          <a:bodyPr/>
          <a:lstStyle/>
          <a:p>
            <a:pPr marL="0" indent="0">
              <a:buNone/>
            </a:pPr>
            <a:endParaRPr lang="en-US" sz="3600" dirty="0"/>
          </a:p>
          <a:p>
            <a:pPr marL="0" indent="0">
              <a:buNone/>
            </a:pPr>
            <a:r>
              <a:rPr lang="en-US" sz="3600" dirty="0"/>
              <a:t>You have 4 2/3 cups of hot chocolate powder.  Each serving requires 2/3 cup hot chocolate powder.  How many servings can you make?</a:t>
            </a:r>
          </a:p>
          <a:p>
            <a:pPr marL="0" indent="0">
              <a:buNone/>
            </a:pPr>
            <a:endParaRPr lang="en-US" dirty="0"/>
          </a:p>
        </p:txBody>
      </p:sp>
    </p:spTree>
    <p:extLst>
      <p:ext uri="{BB962C8B-B14F-4D97-AF65-F5344CB8AC3E}">
        <p14:creationId xmlns:p14="http://schemas.microsoft.com/office/powerpoint/2010/main" val="156253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643195"/>
          </a:xfrm>
        </p:spPr>
        <p:txBody>
          <a:bodyPr/>
          <a:lstStyle/>
          <a:p>
            <a:r>
              <a:rPr lang="en-US" sz="3600" b="1" dirty="0">
                <a:solidFill>
                  <a:schemeClr val="tx1"/>
                </a:solidFill>
              </a:rPr>
              <a:t>Looking at student work</a:t>
            </a:r>
            <a:endParaRPr lang="en-US" sz="3600" b="1" dirty="0">
              <a:solidFill>
                <a:schemeClr val="tx1"/>
              </a:solidFill>
            </a:endParaRPr>
          </a:p>
        </p:txBody>
      </p:sp>
      <p:sp>
        <p:nvSpPr>
          <p:cNvPr id="3" name="Content Placeholder 2"/>
          <p:cNvSpPr>
            <a:spLocks noGrp="1"/>
          </p:cNvSpPr>
          <p:nvPr>
            <p:ph idx="1"/>
          </p:nvPr>
        </p:nvSpPr>
        <p:spPr>
          <a:xfrm>
            <a:off x="549275" y="750771"/>
            <a:ext cx="8042276" cy="5192830"/>
          </a:xfrm>
        </p:spPr>
        <p:txBody>
          <a:bodyPr>
            <a:normAutofit/>
          </a:bodyPr>
          <a:lstStyle/>
          <a:p>
            <a:pPr marL="0" indent="0">
              <a:buNone/>
            </a:pPr>
            <a:endParaRPr lang="en-US" dirty="0" smtClean="0"/>
          </a:p>
          <a:p>
            <a:pPr marL="457154" indent="-457154">
              <a:buClrTx/>
              <a:buFont typeface="+mj-lt"/>
              <a:buAutoNum type="arabicPeriod"/>
            </a:pPr>
            <a:r>
              <a:rPr lang="en-US" dirty="0" smtClean="0">
                <a:solidFill>
                  <a:schemeClr val="tx1"/>
                </a:solidFill>
              </a:rPr>
              <a:t>Solve </a:t>
            </a:r>
            <a:r>
              <a:rPr lang="en-US" dirty="0">
                <a:solidFill>
                  <a:schemeClr val="tx1"/>
                </a:solidFill>
              </a:rPr>
              <a:t>the problem without using the algorithm.  Try to come up with more than one way students might solve this </a:t>
            </a:r>
            <a:r>
              <a:rPr lang="en-US" dirty="0" smtClean="0">
                <a:solidFill>
                  <a:schemeClr val="tx1"/>
                </a:solidFill>
              </a:rPr>
              <a:t>problem.</a:t>
            </a:r>
          </a:p>
          <a:p>
            <a:pPr marL="457154" indent="-457154">
              <a:buClrTx/>
              <a:buFont typeface="+mj-lt"/>
              <a:buAutoNum type="arabicPeriod"/>
            </a:pPr>
            <a:r>
              <a:rPr lang="en-US" dirty="0" smtClean="0">
                <a:solidFill>
                  <a:schemeClr val="tx1"/>
                </a:solidFill>
              </a:rPr>
              <a:t>Take a look at the student work.  Describe the method and model used by each student.</a:t>
            </a:r>
          </a:p>
          <a:p>
            <a:pPr marL="457154" indent="-457154">
              <a:buClrTx/>
              <a:buFont typeface="+mj-lt"/>
              <a:buAutoNum type="arabicPeriod"/>
            </a:pPr>
            <a:r>
              <a:rPr lang="en-US" dirty="0" smtClean="0">
                <a:solidFill>
                  <a:schemeClr val="tx1"/>
                </a:solidFill>
              </a:rPr>
              <a:t>What understandings of fractions have the students demonstrated?</a:t>
            </a:r>
            <a:endParaRPr lang="en-US" dirty="0">
              <a:solidFill>
                <a:schemeClr val="tx1"/>
              </a:solidFill>
            </a:endParaRPr>
          </a:p>
        </p:txBody>
      </p:sp>
    </p:spTree>
    <p:extLst>
      <p:ext uri="{BB962C8B-B14F-4D97-AF65-F5344CB8AC3E}">
        <p14:creationId xmlns:p14="http://schemas.microsoft.com/office/powerpoint/2010/main" val="29824935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CCCC99"/>
      </a:accent1>
      <a:accent2>
        <a:srgbClr val="333399"/>
      </a:accent2>
      <a:accent3>
        <a:srgbClr val="FFFFFF"/>
      </a:accent3>
      <a:accent4>
        <a:srgbClr val="000000"/>
      </a:accent4>
      <a:accent5>
        <a:srgbClr val="E2E2CA"/>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1436</TotalTime>
  <Words>809</Words>
  <Application>Microsoft Office PowerPoint</Application>
  <PresentationFormat>On-screen Show (4:3)</PresentationFormat>
  <Paragraphs>96</Paragraphs>
  <Slides>27</Slides>
  <Notes>2</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Breeze</vt:lpstr>
      <vt:lpstr>Office Theme</vt:lpstr>
      <vt:lpstr>1_Breeze</vt:lpstr>
      <vt:lpstr>Title &amp; Subtitle</vt:lpstr>
      <vt:lpstr>1_Office Theme</vt:lpstr>
      <vt:lpstr>Franklin-McKinley/SJSU Math Institute Friday, June 17, 2016</vt:lpstr>
      <vt:lpstr>Today’s Agenda</vt:lpstr>
      <vt:lpstr>Division</vt:lpstr>
      <vt:lpstr>  The Doorbell Rang Revisited </vt:lpstr>
      <vt:lpstr>      Learning Progression:  Grade 5</vt:lpstr>
      <vt:lpstr>Grade 5 Standards</vt:lpstr>
      <vt:lpstr>Grade 6 Standard</vt:lpstr>
      <vt:lpstr>The Richness of Children’s Fraction Strategies Laura B. Kent, Susan B. Empson, and Lynne Nielsen</vt:lpstr>
      <vt:lpstr>Looking at student work</vt:lpstr>
      <vt:lpstr>Fifth grade student responses</vt:lpstr>
      <vt:lpstr>PowerPoint Presentation</vt:lpstr>
      <vt:lpstr>PowerPoint Presentation</vt:lpstr>
      <vt:lpstr>PowerPoint Presentation</vt:lpstr>
      <vt:lpstr>    A large container in the refrigerator has 2 ¾ cups of yogurt in it.  One serving of yogurt is 1/2 cup.  How many servings of yogurt are in the large container?</vt:lpstr>
      <vt:lpstr>Conceptual Solution</vt:lpstr>
      <vt:lpstr>Procedural Solution</vt:lpstr>
      <vt:lpstr>PowerPoint Presentation</vt:lpstr>
      <vt:lpstr>1.  Inga was making a cake that called for 4 cups of flour.  However, she could only find a two-thirds measuring cup.  How many two-thirds measuring cups of flour will she need to make her cake?  2.  Wayne has 5 liters of soda and he puts 2/3 liter of soda in each glass.  How many glasses can he fill?   3.  Wayne has 2/3 liter of soda and he fills 5 glasses.  How much of a liter is in each glass?  4. If one loaf of bread requires 1  cups of flour, then how many loaves of bread can you make with 3 cups of flour? </vt:lpstr>
      <vt:lpstr>Making sense of the division algorithm</vt:lpstr>
      <vt:lpstr>Linking to your Curriculum</vt:lpstr>
      <vt:lpstr>PowerPoint Presentation</vt:lpstr>
      <vt:lpstr>PowerPoint Presentation</vt:lpstr>
      <vt:lpstr>PowerPoint Presentation</vt:lpstr>
      <vt:lpstr>PowerPoint Presentation</vt:lpstr>
      <vt:lpstr>Afternoon sessions</vt:lpstr>
      <vt:lpstr>Defining your Problem of Practice</vt:lpstr>
      <vt:lpstr>PowerPoint Presentation</vt:lpstr>
    </vt:vector>
  </TitlesOfParts>
  <Company>SJSU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Responses to Discuss: Ann</dc:title>
  <dc:creator>Joanne Becker</dc:creator>
  <cp:lastModifiedBy>Roddick</cp:lastModifiedBy>
  <cp:revision>63</cp:revision>
  <dcterms:created xsi:type="dcterms:W3CDTF">2016-04-26T21:38:32Z</dcterms:created>
  <dcterms:modified xsi:type="dcterms:W3CDTF">2016-06-17T02:23:51Z</dcterms:modified>
</cp:coreProperties>
</file>