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4" r:id="rId4"/>
    <p:sldId id="275" r:id="rId5"/>
    <p:sldId id="276" r:id="rId6"/>
    <p:sldId id="271" r:id="rId7"/>
    <p:sldId id="277" r:id="rId8"/>
    <p:sldId id="278" r:id="rId9"/>
    <p:sldId id="279" r:id="rId10"/>
    <p:sldId id="272" r:id="rId11"/>
    <p:sldId id="273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-3376" y="-13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8D2E0-3800-4748-91F4-FA4F89D46FDB}" type="datetimeFigureOut">
              <a:rPr lang="en-US" smtClean="0"/>
              <a:t>2/13/17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0F313F-7A80-1D4A-8B10-409B1AB42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557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F313F-7A80-1D4A-8B10-409B1AB4236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72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2/13/17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652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2/13/17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599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2/13/17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294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2/13/17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539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2/13/17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791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2/13/17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58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2/13/17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495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2/13/17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154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2/13/17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832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2/13/17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282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2/13/17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312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7BC8B-3C2B-644F-8857-ECB913A04A00}" type="datetimeFigureOut">
              <a:rPr lang="en-US" smtClean="0"/>
              <a:t>2/13/17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589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Franklin-McKinley/SJSU Math Institute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February 14, </a:t>
            </a:r>
            <a:r>
              <a:rPr lang="en-US" dirty="0" smtClean="0"/>
              <a:t>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628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Late Feb:</a:t>
            </a:r>
          </a:p>
          <a:p>
            <a:pPr lvl="1"/>
            <a:r>
              <a:rPr lang="en-US" dirty="0" smtClean="0"/>
              <a:t>Each team member teaches lesson</a:t>
            </a:r>
          </a:p>
          <a:p>
            <a:pPr lvl="1"/>
            <a:r>
              <a:rPr lang="en-US" dirty="0" smtClean="0"/>
              <a:t>One member is filmed</a:t>
            </a:r>
          </a:p>
          <a:p>
            <a:pPr lvl="1"/>
            <a:r>
              <a:rPr lang="en-US" dirty="0" smtClean="0"/>
              <a:t>All collect student work for analysis</a:t>
            </a:r>
          </a:p>
          <a:p>
            <a:r>
              <a:rPr lang="en-US" dirty="0" smtClean="0"/>
              <a:t>March 7:</a:t>
            </a:r>
          </a:p>
          <a:p>
            <a:pPr lvl="1"/>
            <a:r>
              <a:rPr lang="en-US" dirty="0" smtClean="0"/>
              <a:t>View video lesson</a:t>
            </a:r>
          </a:p>
          <a:p>
            <a:pPr lvl="1"/>
            <a:r>
              <a:rPr lang="en-US" dirty="0" smtClean="0"/>
              <a:t>Analyze student work samples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644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visits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Margaret and Joanne will visit one team member during </a:t>
            </a:r>
            <a:r>
              <a:rPr lang="en-US" smtClean="0"/>
              <a:t>lesson implementation, TBA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659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 of videos</a:t>
            </a:r>
            <a:r>
              <a:rPr lang="en-US" dirty="0" smtClean="0"/>
              <a:t> </a:t>
            </a:r>
          </a:p>
          <a:p>
            <a:r>
              <a:rPr lang="en-US" dirty="0" smtClean="0"/>
              <a:t>Grade level teams’ planning</a:t>
            </a:r>
            <a:endParaRPr lang="en-US" dirty="0" smtClean="0"/>
          </a:p>
          <a:p>
            <a:r>
              <a:rPr lang="en-US" dirty="0" smtClean="0"/>
              <a:t>Evaluation </a:t>
            </a:r>
            <a:r>
              <a:rPr lang="en-US" dirty="0" smtClean="0"/>
              <a:t>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133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Group work lesson to implement POP</a:t>
            </a:r>
          </a:p>
          <a:p>
            <a:r>
              <a:rPr lang="en-US" dirty="0" smtClean="0"/>
              <a:t>TALK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>
                <a:latin typeface="+mj-lt"/>
                <a:ea typeface="Wingdings"/>
                <a:cs typeface="Wingdings"/>
                <a:sym typeface="Wingdings"/>
              </a:rPr>
              <a:t>LEARNING</a:t>
            </a:r>
          </a:p>
          <a:p>
            <a:r>
              <a:rPr lang="en-US" dirty="0" smtClean="0">
                <a:latin typeface="+mj-lt"/>
                <a:ea typeface="Wingdings"/>
                <a:cs typeface="Wingdings"/>
                <a:sym typeface="Wingdings"/>
              </a:rPr>
              <a:t>Student talk critical</a:t>
            </a:r>
          </a:p>
          <a:p>
            <a:r>
              <a:rPr lang="en-US" dirty="0" smtClean="0">
                <a:latin typeface="+mj-lt"/>
                <a:ea typeface="Wingdings"/>
                <a:cs typeface="Wingdings"/>
                <a:sym typeface="Wingdings"/>
              </a:rPr>
              <a:t>Rich multiple ability problem solving task facilitates student talk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  <a:ea typeface="Wingdings"/>
                <a:cs typeface="Wingdings"/>
                <a:sym typeface="Wingdings"/>
              </a:rPr>
              <a:t/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549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Components of Group Work:</a:t>
            </a:r>
            <a:br>
              <a:rPr lang="en-US" dirty="0" smtClean="0"/>
            </a:br>
            <a:r>
              <a:rPr lang="en-US" dirty="0" smtClean="0"/>
              <a:t>Interdependence &amp; Equitable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Interdependence</a:t>
            </a:r>
          </a:p>
          <a:p>
            <a:pPr lvl="1"/>
            <a:r>
              <a:rPr lang="en-US" dirty="0" smtClean="0"/>
              <a:t>Structure task so students </a:t>
            </a:r>
            <a:r>
              <a:rPr lang="en-US" u="sng" dirty="0" smtClean="0"/>
              <a:t>need</a:t>
            </a:r>
            <a:r>
              <a:rPr lang="en-US" dirty="0" smtClean="0"/>
              <a:t> to talk to complete it, e.g.,</a:t>
            </a:r>
          </a:p>
          <a:p>
            <a:pPr lvl="2"/>
            <a:r>
              <a:rPr lang="en-US" dirty="0" smtClean="0"/>
              <a:t>Have students compare answers</a:t>
            </a:r>
          </a:p>
          <a:p>
            <a:pPr lvl="2"/>
            <a:r>
              <a:rPr lang="en-US" dirty="0" smtClean="0"/>
              <a:t>Require a group project</a:t>
            </a:r>
          </a:p>
          <a:p>
            <a:pPr lvl="2"/>
            <a:r>
              <a:rPr lang="en-US" dirty="0" smtClean="0"/>
              <a:t>Game format to discuss strategy in pairs</a:t>
            </a:r>
          </a:p>
          <a:p>
            <a:pPr lvl="2"/>
            <a:r>
              <a:rPr lang="en-US" dirty="0" smtClean="0"/>
              <a:t>Limit amount of materials</a:t>
            </a:r>
          </a:p>
          <a:p>
            <a:pPr lvl="2"/>
            <a:r>
              <a:rPr lang="en-US" dirty="0" smtClean="0"/>
              <a:t>Group task card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855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Equitable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>
                <a:latin typeface="+mj-lt"/>
                <a:ea typeface="Wingdings"/>
                <a:cs typeface="Wingdings"/>
                <a:sym typeface="Wingdings"/>
              </a:rPr>
              <a:t> More equitable learning</a:t>
            </a:r>
          </a:p>
          <a:p>
            <a:r>
              <a:rPr lang="en-US" dirty="0" smtClean="0"/>
              <a:t>Look for in video analysis</a:t>
            </a:r>
          </a:p>
          <a:p>
            <a:pPr lvl="1"/>
            <a:r>
              <a:rPr lang="en-US" dirty="0" smtClean="0"/>
              <a:t>Who talks? How much? Who just observes?</a:t>
            </a:r>
          </a:p>
          <a:p>
            <a:pPr lvl="1"/>
            <a:r>
              <a:rPr lang="en-US" dirty="0" smtClean="0"/>
              <a:t>Who uses materials? Who is just watching?</a:t>
            </a:r>
          </a:p>
          <a:p>
            <a:pPr lvl="1"/>
            <a:r>
              <a:rPr lang="en-US" dirty="0" smtClean="0"/>
              <a:t>Opportunities to address status issues</a:t>
            </a:r>
          </a:p>
          <a:p>
            <a:pPr lvl="2"/>
            <a:r>
              <a:rPr lang="en-US" dirty="0" smtClean="0"/>
              <a:t>Multiple abilities required for task (multiple abilities treatment)</a:t>
            </a:r>
          </a:p>
          <a:p>
            <a:pPr lvl="2"/>
            <a:r>
              <a:rPr lang="en-US" dirty="0" smtClean="0"/>
              <a:t>Doing something smart (assigning competence)</a:t>
            </a:r>
          </a:p>
          <a:p>
            <a:pPr lvl="2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4272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Today:</a:t>
            </a:r>
          </a:p>
          <a:p>
            <a:pPr lvl="1"/>
            <a:r>
              <a:rPr lang="en-US" dirty="0" smtClean="0"/>
              <a:t>Identify </a:t>
            </a:r>
            <a:r>
              <a:rPr lang="en-US" dirty="0" smtClean="0"/>
              <a:t>which team member will be videotaped and which week</a:t>
            </a:r>
          </a:p>
          <a:p>
            <a:pPr lvl="1"/>
            <a:r>
              <a:rPr lang="en-US" dirty="0" smtClean="0"/>
              <a:t>Plan </a:t>
            </a:r>
            <a:r>
              <a:rPr lang="en-US" dirty="0" smtClean="0"/>
              <a:t>lesson with group work and problem solving task</a:t>
            </a:r>
          </a:p>
          <a:p>
            <a:pPr lvl="1"/>
            <a:r>
              <a:rPr lang="en-US" dirty="0" smtClean="0"/>
              <a:t>Include key components of complex instruction</a:t>
            </a:r>
          </a:p>
          <a:p>
            <a:pPr lvl="1"/>
            <a:r>
              <a:rPr lang="en-US" dirty="0" smtClean="0"/>
              <a:t>Plan visual word wall with Tier 2 words &amp; sentence frames</a:t>
            </a:r>
          </a:p>
          <a:p>
            <a:pPr lvl="1"/>
            <a:r>
              <a:rPr lang="en-US" dirty="0" smtClean="0"/>
              <a:t>Include formative and summative assessment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794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for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4:30 have task and objectives ready</a:t>
            </a:r>
          </a:p>
          <a:p>
            <a:r>
              <a:rPr lang="en-US" dirty="0" smtClean="0"/>
              <a:t>By 5 have Tier 2 words and plans ready</a:t>
            </a:r>
          </a:p>
          <a:p>
            <a:r>
              <a:rPr lang="en-US" dirty="0" smtClean="0"/>
              <a:t>By 5:25 have lesson plan done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099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Template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Group Members</a:t>
            </a:r>
            <a:endParaRPr lang="en-US" dirty="0"/>
          </a:p>
          <a:p>
            <a:r>
              <a:rPr lang="en-US" b="1" dirty="0"/>
              <a:t>Teacher to be videotaped</a:t>
            </a:r>
            <a:endParaRPr lang="en-US" dirty="0"/>
          </a:p>
          <a:p>
            <a:r>
              <a:rPr lang="en-US" b="1" dirty="0"/>
              <a:t>Lesson Goal</a:t>
            </a:r>
            <a:endParaRPr lang="en-US" dirty="0"/>
          </a:p>
          <a:p>
            <a:r>
              <a:rPr lang="en-US" b="1" dirty="0"/>
              <a:t>Content Objective(s)</a:t>
            </a:r>
            <a:endParaRPr lang="en-US" dirty="0"/>
          </a:p>
          <a:p>
            <a:r>
              <a:rPr lang="en-US" b="1" dirty="0"/>
              <a:t>Language Objective(s)</a:t>
            </a:r>
            <a:endParaRPr lang="en-US" dirty="0"/>
          </a:p>
          <a:p>
            <a:r>
              <a:rPr lang="en-US" b="1" dirty="0"/>
              <a:t>Materials</a:t>
            </a:r>
            <a:endParaRPr lang="en-US" dirty="0"/>
          </a:p>
          <a:p>
            <a:r>
              <a:rPr lang="en-US" b="1" dirty="0"/>
              <a:t>INTRODUCTION/</a:t>
            </a:r>
            <a:r>
              <a:rPr lang="en-US" b="1" dirty="0" smtClean="0"/>
              <a:t>ORIENTATION</a:t>
            </a:r>
            <a:r>
              <a:rPr lang="en-US" dirty="0"/>
              <a:t> </a:t>
            </a:r>
          </a:p>
          <a:p>
            <a:pPr lvl="1"/>
            <a:r>
              <a:rPr lang="en-US" b="1" dirty="0"/>
              <a:t>Learning Activities/Teacher’s Questions</a:t>
            </a:r>
            <a:endParaRPr lang="en-US" dirty="0"/>
          </a:p>
          <a:p>
            <a:pPr lvl="1"/>
            <a:r>
              <a:rPr lang="en-US" b="1" dirty="0"/>
              <a:t>Expected </a:t>
            </a:r>
            <a:r>
              <a:rPr lang="en-US" b="1" dirty="0" smtClean="0"/>
              <a:t>Student</a:t>
            </a:r>
            <a:r>
              <a:rPr lang="en-US" dirty="0"/>
              <a:t> </a:t>
            </a:r>
            <a:r>
              <a:rPr lang="en-US" b="1" dirty="0" smtClean="0"/>
              <a:t>Responses</a:t>
            </a:r>
            <a:endParaRPr lang="en-US" dirty="0"/>
          </a:p>
          <a:p>
            <a:pPr lvl="1"/>
            <a:r>
              <a:rPr lang="en-US" b="1" dirty="0"/>
              <a:t>Teacher’s Support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902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Template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INSTRUCTION</a:t>
            </a:r>
            <a:r>
              <a:rPr lang="en-US" dirty="0"/>
              <a:t> </a:t>
            </a:r>
          </a:p>
          <a:p>
            <a:pPr lvl="1"/>
            <a:r>
              <a:rPr lang="en-US" b="1" dirty="0"/>
              <a:t>Learning Activities/Teacher’s Questions</a:t>
            </a:r>
            <a:endParaRPr lang="en-US" dirty="0"/>
          </a:p>
          <a:p>
            <a:pPr lvl="1"/>
            <a:r>
              <a:rPr lang="en-US" b="1" dirty="0"/>
              <a:t>Expected Student Responses</a:t>
            </a:r>
            <a:endParaRPr lang="en-US" dirty="0"/>
          </a:p>
          <a:p>
            <a:pPr lvl="1"/>
            <a:r>
              <a:rPr lang="en-US" b="1" dirty="0"/>
              <a:t>Teacher’s </a:t>
            </a:r>
            <a:r>
              <a:rPr lang="en-US" b="1" dirty="0" smtClean="0"/>
              <a:t>Support</a:t>
            </a:r>
            <a:endParaRPr lang="en-US" dirty="0"/>
          </a:p>
          <a:p>
            <a:r>
              <a:rPr lang="en-US" b="1" dirty="0"/>
              <a:t>GROUP TASK &amp; PRODUCT (FORMATIVE ASSESSMENT)</a:t>
            </a:r>
            <a:endParaRPr lang="en-US" dirty="0"/>
          </a:p>
          <a:p>
            <a:pPr lvl="1"/>
            <a:r>
              <a:rPr lang="en-US" dirty="0"/>
              <a:t> </a:t>
            </a:r>
            <a:r>
              <a:rPr lang="en-US" b="1" dirty="0" smtClean="0"/>
              <a:t>Learning </a:t>
            </a:r>
            <a:r>
              <a:rPr lang="en-US" b="1" dirty="0"/>
              <a:t>Activities/Teacher’s Questions</a:t>
            </a:r>
            <a:endParaRPr lang="en-US" dirty="0"/>
          </a:p>
          <a:p>
            <a:pPr lvl="1"/>
            <a:r>
              <a:rPr lang="en-US" b="1" dirty="0"/>
              <a:t>Expected Student Responses</a:t>
            </a:r>
            <a:endParaRPr lang="en-US" dirty="0"/>
          </a:p>
          <a:p>
            <a:pPr lvl="1"/>
            <a:r>
              <a:rPr lang="en-US" b="1" dirty="0"/>
              <a:t>Teacher’s </a:t>
            </a:r>
            <a:r>
              <a:rPr lang="en-US" b="1" dirty="0" smtClean="0"/>
              <a:t>Support</a:t>
            </a:r>
            <a:endParaRPr lang="en-US" dirty="0"/>
          </a:p>
          <a:p>
            <a:r>
              <a:rPr lang="en-US" b="1" dirty="0"/>
              <a:t>SHARE AND </a:t>
            </a:r>
            <a:r>
              <a:rPr lang="en-US" b="1" dirty="0" smtClean="0"/>
              <a:t>SUMMARIZE</a:t>
            </a:r>
            <a:endParaRPr lang="en-US" dirty="0"/>
          </a:p>
          <a:p>
            <a:pPr lvl="1"/>
            <a:r>
              <a:rPr lang="en-US" b="1" dirty="0"/>
              <a:t>Learning Activities/Teacher’s Questions</a:t>
            </a:r>
            <a:endParaRPr lang="en-US" dirty="0"/>
          </a:p>
          <a:p>
            <a:pPr lvl="1"/>
            <a:r>
              <a:rPr lang="en-US" b="1" dirty="0"/>
              <a:t>Expected Student Responses</a:t>
            </a:r>
            <a:endParaRPr lang="en-US" dirty="0"/>
          </a:p>
          <a:p>
            <a:pPr lvl="1"/>
            <a:r>
              <a:rPr lang="en-US" b="1" dirty="0"/>
              <a:t>Teacher’s </a:t>
            </a:r>
            <a:r>
              <a:rPr lang="en-US" b="1" dirty="0" smtClean="0"/>
              <a:t>Support</a:t>
            </a:r>
            <a:endParaRPr lang="en-US" dirty="0"/>
          </a:p>
          <a:p>
            <a:r>
              <a:rPr lang="en-US" b="1" dirty="0"/>
              <a:t>Attachments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019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309</Words>
  <Application>Microsoft Macintosh PowerPoint</Application>
  <PresentationFormat>On-screen Show (4:3)</PresentationFormat>
  <Paragraphs>76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Franklin-McKinley/SJSU Math Institute</vt:lpstr>
      <vt:lpstr>Agenda</vt:lpstr>
      <vt:lpstr>Lesson Overview</vt:lpstr>
      <vt:lpstr>Key Components of Group Work: Interdependence &amp; Equitable Talk</vt:lpstr>
      <vt:lpstr>Equitable Talk</vt:lpstr>
      <vt:lpstr>Team Planning</vt:lpstr>
      <vt:lpstr>Timeline for Today</vt:lpstr>
      <vt:lpstr>Lesson Template</vt:lpstr>
      <vt:lpstr>Lesson Template 2</vt:lpstr>
      <vt:lpstr>Team Work</vt:lpstr>
      <vt:lpstr>Class visits</vt:lpstr>
    </vt:vector>
  </TitlesOfParts>
  <Company>SJSU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Franklin-McKinley/SJSU Math Institute</dc:title>
  <dc:creator>Joanne Becker</dc:creator>
  <cp:lastModifiedBy>Joanne Becker</cp:lastModifiedBy>
  <cp:revision>32</cp:revision>
  <dcterms:created xsi:type="dcterms:W3CDTF">2016-10-12T18:01:59Z</dcterms:created>
  <dcterms:modified xsi:type="dcterms:W3CDTF">2017-02-13T17:07:36Z</dcterms:modified>
</cp:coreProperties>
</file>