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5" r:id="rId3"/>
    <p:sldId id="264" r:id="rId4"/>
    <p:sldId id="267" r:id="rId5"/>
    <p:sldId id="268" r:id="rId6"/>
    <p:sldId id="257" r:id="rId7"/>
    <p:sldId id="258" r:id="rId8"/>
    <p:sldId id="259" r:id="rId9"/>
    <p:sldId id="260" r:id="rId10"/>
    <p:sldId id="261" r:id="rId11"/>
    <p:sldId id="269" r:id="rId12"/>
    <p:sldId id="270" r:id="rId13"/>
    <p:sldId id="271" r:id="rId14"/>
    <p:sldId id="272" r:id="rId15"/>
    <p:sldId id="278" r:id="rId16"/>
    <p:sldId id="279" r:id="rId17"/>
    <p:sldId id="276" r:id="rId18"/>
    <p:sldId id="273" r:id="rId19"/>
    <p:sldId id="277" r:id="rId20"/>
    <p:sldId id="274" r:id="rId21"/>
    <p:sldId id="280" r:id="rId22"/>
    <p:sldId id="275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4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AA327-5F12-BC40-AF3A-B96A058168BA}" type="datetimeFigureOut">
              <a:rPr lang="en-US" smtClean="0"/>
              <a:t>6/8/16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E81A3-6001-464E-9CF8-B741473C4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59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9648C-26CF-C74D-8C61-D8769DD262FB}" type="datetimeFigureOut">
              <a:rPr lang="en-US" smtClean="0"/>
              <a:t>6/8/16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BA518-9FAA-5F4F-9DBE-5A5EA6F88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8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 think</a:t>
            </a:r>
          </a:p>
          <a:p>
            <a:r>
              <a:rPr lang="en-US" dirty="0" smtClean="0"/>
              <a:t>5 min pair share</a:t>
            </a:r>
          </a:p>
          <a:p>
            <a:r>
              <a:rPr lang="en-US" dirty="0" smtClean="0"/>
              <a:t>5 min to whole group share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BA518-9FAA-5F4F-9DBE-5A5EA6F884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69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 min with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BA518-9FAA-5F4F-9DBE-5A5EA6F884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57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E0BA90-599F-0B41-934C-BDBB6C6E48E4}" type="slidenum">
              <a:rPr lang="en-US" sz="1200">
                <a:latin typeface="Calibri" charset="0"/>
              </a:rPr>
              <a:pPr eaLnBrk="1" hangingPunct="1"/>
              <a:t>18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over the essential understandings. Discuss in your group what you think each means. 5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BA518-9FAA-5F4F-9DBE-5A5EA6F884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69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 for next 2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BA518-9FAA-5F4F-9DBE-5A5EA6F884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00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differences between ratios and fractions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BA518-9FAA-5F4F-9DBE-5A5EA6F884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68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Models or representations for ratios 5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BA518-9FAA-5F4F-9DBE-5A5EA6F884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21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Solve individually 3</a:t>
            </a:r>
          </a:p>
          <a:p>
            <a:r>
              <a:rPr lang="en-US" dirty="0" smtClean="0"/>
              <a:t>Check in with your elbow partner 3</a:t>
            </a:r>
          </a:p>
          <a:p>
            <a:r>
              <a:rPr lang="en-US" dirty="0" smtClean="0"/>
              <a:t>Whole group sharing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BA518-9FAA-5F4F-9DBE-5A5EA6F884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97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BA518-9FAA-5F4F-9DBE-5A5EA6F884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35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 to work</a:t>
            </a:r>
          </a:p>
          <a:p>
            <a:r>
              <a:rPr lang="en-US" dirty="0" smtClean="0"/>
              <a:t>10</a:t>
            </a:r>
            <a:r>
              <a:rPr lang="en-US" baseline="0" dirty="0" smtClean="0"/>
              <a:t> min for sharing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BA518-9FAA-5F4F-9DBE-5A5EA6F884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4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Assign</a:t>
            </a:r>
            <a:r>
              <a:rPr lang="en-US" baseline="0" dirty="0" smtClean="0"/>
              <a:t> student work to each group</a:t>
            </a:r>
          </a:p>
          <a:p>
            <a:r>
              <a:rPr lang="en-US" baseline="0" dirty="0" smtClean="0"/>
              <a:t>Give 20 min for task</a:t>
            </a:r>
          </a:p>
          <a:p>
            <a:r>
              <a:rPr lang="en-US" baseline="0" dirty="0" smtClean="0"/>
              <a:t>15 min discussion of each student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BA518-9FAA-5F4F-9DBE-5A5EA6F884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48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6/8/16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6/8/16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6/8/16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6/8/16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6/8/16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6/8/16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6/8/16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6/8/16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map.mathshell.org/lessons.php?unit=6230&amp;collection=8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From Fractions to Ratios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Joanne Rossi Becker</a:t>
            </a:r>
          </a:p>
          <a:p>
            <a:r>
              <a:rPr lang="en-US" dirty="0" smtClean="0"/>
              <a:t>Franklin McKinley Math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42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 of Boys to Girls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ratio of the number of boys to the number of girls at school is 4:5.</a:t>
            </a:r>
          </a:p>
          <a:p>
            <a:pPr lvl="1"/>
            <a:r>
              <a:rPr lang="en-US" dirty="0" smtClean="0"/>
              <a:t>What fraction of the students are boys?</a:t>
            </a:r>
          </a:p>
          <a:p>
            <a:pPr lvl="1"/>
            <a:r>
              <a:rPr lang="en-US" dirty="0" smtClean="0"/>
              <a:t>If there are 120 boys, how many students are there altogether?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Solve part b with</a:t>
            </a:r>
          </a:p>
          <a:p>
            <a:pPr lvl="2"/>
            <a:r>
              <a:rPr lang="en-US" dirty="0" smtClean="0"/>
              <a:t>A tape diagram (bar model)</a:t>
            </a:r>
          </a:p>
          <a:p>
            <a:pPr lvl="2"/>
            <a:r>
              <a:rPr lang="en-US" dirty="0" smtClean="0"/>
              <a:t>A table</a:t>
            </a:r>
          </a:p>
          <a:p>
            <a:pPr lvl="2"/>
            <a:r>
              <a:rPr lang="en-US" dirty="0" smtClean="0"/>
              <a:t>Another method of your 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2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Proportional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b="1" dirty="0" smtClean="0"/>
              <a:t>Level 0: Non-proportional reasoning</a:t>
            </a:r>
          </a:p>
          <a:p>
            <a:pPr lvl="1"/>
            <a:r>
              <a:rPr lang="en-US" b="1" dirty="0" smtClean="0"/>
              <a:t>Guesses or uses visual cues</a:t>
            </a:r>
          </a:p>
          <a:p>
            <a:pPr lvl="1"/>
            <a:r>
              <a:rPr lang="en-US" b="1" dirty="0" smtClean="0"/>
              <a:t>Is unable to recognize multiplicative relationships</a:t>
            </a:r>
          </a:p>
          <a:p>
            <a:pPr lvl="1"/>
            <a:r>
              <a:rPr lang="en-US" b="1" dirty="0" smtClean="0"/>
              <a:t>Randomly uses numbers, operations or strategies</a:t>
            </a:r>
          </a:p>
          <a:p>
            <a:r>
              <a:rPr lang="en-US" b="1" dirty="0" smtClean="0"/>
              <a:t>Level 1: Informal reasoning about proportional situations</a:t>
            </a:r>
          </a:p>
          <a:p>
            <a:pPr lvl="1"/>
            <a:r>
              <a:rPr lang="en-US" b="1" dirty="0" smtClean="0"/>
              <a:t>Uses pictures, models or </a:t>
            </a:r>
            <a:r>
              <a:rPr lang="en-US" b="1" dirty="0" err="1" smtClean="0"/>
              <a:t>manipulatives</a:t>
            </a:r>
            <a:endParaRPr lang="en-US" b="1" dirty="0" smtClean="0"/>
          </a:p>
          <a:p>
            <a:pPr lvl="1"/>
            <a:r>
              <a:rPr lang="en-US" b="1" dirty="0" smtClean="0"/>
              <a:t>Makes qualitative comparisons</a:t>
            </a:r>
          </a:p>
          <a:p>
            <a:r>
              <a:rPr lang="en-US" b="1" dirty="0" smtClean="0"/>
              <a:t>Level 2: Quantitative reasoning</a:t>
            </a:r>
          </a:p>
          <a:p>
            <a:pPr lvl="1"/>
            <a:r>
              <a:rPr lang="en-US" b="1" dirty="0" smtClean="0"/>
              <a:t>Unitizes or uses composite units</a:t>
            </a:r>
          </a:p>
          <a:p>
            <a:pPr lvl="1"/>
            <a:r>
              <a:rPr lang="en-US" b="1" dirty="0" smtClean="0"/>
              <a:t>Finds and uses unit rate</a:t>
            </a:r>
          </a:p>
          <a:p>
            <a:pPr lvl="1"/>
            <a:r>
              <a:rPr lang="en-US" b="1" dirty="0" smtClean="0"/>
              <a:t>Identifies or uses scalar factor or table</a:t>
            </a:r>
          </a:p>
          <a:p>
            <a:pPr lvl="1"/>
            <a:r>
              <a:rPr lang="en-US" b="1" dirty="0" smtClean="0"/>
              <a:t>Uses equivalent fractions</a:t>
            </a:r>
          </a:p>
          <a:p>
            <a:pPr lvl="1"/>
            <a:r>
              <a:rPr lang="en-US" b="1" dirty="0" smtClean="0"/>
              <a:t>Builds up both measures</a:t>
            </a:r>
          </a:p>
          <a:p>
            <a:r>
              <a:rPr lang="en-US" b="1" dirty="0" smtClean="0"/>
              <a:t>Level 3: Formal proportional reasoning</a:t>
            </a:r>
          </a:p>
          <a:p>
            <a:pPr lvl="1"/>
            <a:r>
              <a:rPr lang="en-US" b="1" dirty="0" smtClean="0"/>
              <a:t>Sets up proportion using variables and solves using cross-product rule or equivalent fractions</a:t>
            </a:r>
          </a:p>
          <a:p>
            <a:pPr lvl="1"/>
            <a:r>
              <a:rPr lang="en-US" b="1" dirty="0" smtClean="0"/>
              <a:t>Fully understands that the ratio between two values stays constant even though the values themselves may change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76CC-B399-EA4F-AECA-B176D6E43BBC}" type="datetime1">
              <a:rPr lang="en-US" smtClean="0"/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"Three Balloons for Two Dollars: Developing Proportional Reasoning" by Langrall &amp; Swafford, MTMS Dec 2000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91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the problems provided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i="1" dirty="0"/>
              <a:t>School Group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Ms</a:t>
            </a:r>
            <a:r>
              <a:rPr lang="en-US" dirty="0"/>
              <a:t> Ortiz put her students into groups of 6. Each group had 4 boys. If she had 42 students, how many girls and how many boys are in her class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b="1" i="1" dirty="0"/>
              <a:t>Pencil Cases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Antonio, Rochelle and </a:t>
            </a:r>
            <a:r>
              <a:rPr lang="en-US" dirty="0" err="1"/>
              <a:t>Anh</a:t>
            </a:r>
            <a:r>
              <a:rPr lang="en-US" dirty="0"/>
              <a:t> bought 3 pencil cases and paid $2 for all three. They decided to go back and buy 24 cases so everyone in their class could have one. How much did they pay for 24 cases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b="1" i="1" dirty="0"/>
              <a:t>Lap Running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Cal and Jan run at the same pace. Cal started running laps before Jan arrived. Cal had run 8 laps when Jan had run 2. How many laps had Cal run by the time Jan had run 12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Field </a:t>
            </a:r>
            <a:r>
              <a:rPr lang="en-US" b="1" i="1" dirty="0"/>
              <a:t>mowing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If 3 students take 5 hours to mow a field, how long would 6 students take to mow the same field?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3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student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Analyze each student’s thinking. </a:t>
            </a:r>
            <a:endParaRPr lang="en-US" dirty="0"/>
          </a:p>
          <a:p>
            <a:r>
              <a:rPr lang="en-US" dirty="0" smtClean="0"/>
              <a:t>If there is an error or misconception, discuss its nature.</a:t>
            </a:r>
          </a:p>
          <a:p>
            <a:r>
              <a:rPr lang="en-US" dirty="0" smtClean="0"/>
              <a:t>What questions or other problems would you pose?</a:t>
            </a:r>
          </a:p>
          <a:p>
            <a:r>
              <a:rPr lang="en-US" dirty="0" smtClean="0"/>
              <a:t>What materials might you introduce to help the student?</a:t>
            </a:r>
          </a:p>
          <a:p>
            <a:r>
              <a:rPr lang="en-US" dirty="0" smtClean="0"/>
              <a:t>If the answer is correct, describe the strategy used.</a:t>
            </a:r>
          </a:p>
          <a:p>
            <a:r>
              <a:rPr lang="en-US" dirty="0" smtClean="0"/>
              <a:t>Determine the level of the students’ thinking as best you can given the limited information from their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9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Assessment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</a:t>
            </a:r>
            <a:r>
              <a:rPr lang="en-US" dirty="0" err="1" smtClean="0"/>
              <a:t>map.mathshell.org</a:t>
            </a:r>
            <a:endParaRPr lang="en-US" dirty="0" smtClean="0"/>
          </a:p>
          <a:p>
            <a:r>
              <a:rPr lang="en-US" dirty="0">
                <a:hlinkClick r:id="rId3"/>
              </a:rPr>
              <a:t>http://map.mathshell.org/lessons.php?unit=6230&amp;collection=</a:t>
            </a:r>
            <a:r>
              <a:rPr lang="en-US" dirty="0" smtClean="0">
                <a:hlinkClick r:id="rId3"/>
              </a:rPr>
              <a:t>8</a:t>
            </a:r>
            <a:endParaRPr lang="en-US" dirty="0" smtClean="0"/>
          </a:p>
          <a:p>
            <a:r>
              <a:rPr lang="en-US" dirty="0" smtClean="0"/>
              <a:t>Do pre-assessment, considering the kind of difficulties students might have with the task.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339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73" y="0"/>
            <a:ext cx="4950415" cy="663815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questions or prompts would you use for each difficulty?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76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00302" cy="68580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179451" y="381001"/>
            <a:ext cx="2519582" cy="5697537"/>
          </a:xfrm>
        </p:spPr>
        <p:txBody>
          <a:bodyPr/>
          <a:lstStyle/>
          <a:p>
            <a:r>
              <a:rPr lang="en-US" dirty="0"/>
              <a:t>What questions or prompts would you use for each difficulty?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9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Emmanuel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think about Emmanuel’s thinking? Is he right or wrong?</a:t>
            </a:r>
          </a:p>
          <a:p>
            <a:r>
              <a:rPr lang="en-US" dirty="0" smtClean="0"/>
              <a:t>What might you as a teacher do to help Emmanuel?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3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3100"/>
          </a:xfrm>
        </p:spPr>
        <p:txBody>
          <a:bodyPr/>
          <a:lstStyle/>
          <a:p>
            <a:r>
              <a:rPr lang="en-US" altLang="ja-JP">
                <a:latin typeface="Rockwell" charset="0"/>
                <a:ea typeface="ＭＳ Ｐゴシック" charset="0"/>
              </a:rPr>
              <a:t>Emmanuel</a:t>
            </a:r>
            <a:r>
              <a:rPr lang="en-GB" altLang="ja-JP">
                <a:latin typeface="Rockwell" charset="0"/>
                <a:ea typeface="ＭＳ Ｐゴシック" charset="0"/>
              </a:rPr>
              <a:t>’</a:t>
            </a:r>
            <a:r>
              <a:rPr lang="en-US" altLang="ja-JP">
                <a:latin typeface="Rockwell" charset="0"/>
                <a:ea typeface="ＭＳ Ｐゴシック" charset="0"/>
              </a:rPr>
              <a:t>s Reasoning</a:t>
            </a:r>
            <a:endParaRPr lang="en-US">
              <a:latin typeface="Rockwell" charset="0"/>
              <a:ea typeface="ＭＳ Ｐゴシック" charset="0"/>
            </a:endParaRPr>
          </a:p>
        </p:txBody>
      </p:sp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898989"/>
                </a:solidFill>
              </a:rPr>
              <a:t>P-</a:t>
            </a:r>
            <a:fld id="{8F638882-1AD8-2D4B-AC5F-B9DFFD5AD0FD}" type="slidenum">
              <a:rPr lang="en-US" sz="800">
                <a:solidFill>
                  <a:srgbClr val="898989"/>
                </a:solidFill>
              </a:rPr>
              <a:pPr eaLnBrk="1" hangingPunct="1"/>
              <a:t>18</a:t>
            </a:fld>
            <a:endParaRPr lang="en-US" sz="800">
              <a:solidFill>
                <a:srgbClr val="898989"/>
              </a:solidFill>
            </a:endParaRPr>
          </a:p>
        </p:txBody>
      </p:sp>
      <p:graphicFrame>
        <p:nvGraphicFramePr>
          <p:cNvPr id="14339" name="Object 1"/>
          <p:cNvGraphicFramePr>
            <a:graphicFrameLocks noChangeAspect="1"/>
          </p:cNvGraphicFramePr>
          <p:nvPr/>
        </p:nvGraphicFramePr>
        <p:xfrm>
          <a:off x="890588" y="1828800"/>
          <a:ext cx="7319962" cy="354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5" imgW="6616700" imgH="3200400" progId="Word.Document.12">
                  <p:embed/>
                </p:oleObj>
              </mc:Choice>
              <mc:Fallback>
                <p:oleObj name="Document" r:id="rId5" imgW="6616700" imgH="32004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1828800"/>
                        <a:ext cx="7319962" cy="354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094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-277216"/>
            <a:ext cx="7570787" cy="1411941"/>
          </a:xfrm>
        </p:spPr>
        <p:txBody>
          <a:bodyPr/>
          <a:lstStyle/>
          <a:p>
            <a:r>
              <a:rPr lang="en-US" dirty="0" err="1" smtClean="0"/>
              <a:t>Sifi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might you as a teacher do to help </a:t>
            </a:r>
            <a:r>
              <a:rPr lang="en-US" dirty="0" err="1" smtClean="0"/>
              <a:t>Sifi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9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ratios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Think-pair-share</a:t>
            </a:r>
          </a:p>
          <a:p>
            <a:pPr lvl="1"/>
            <a:r>
              <a:rPr lang="en-US" dirty="0" smtClean="0"/>
              <a:t>Where are ratios used later in the math/science curriculum (middle school or high school)?</a:t>
            </a:r>
          </a:p>
          <a:p>
            <a:pPr lvl="1"/>
            <a:r>
              <a:rPr lang="en-US" dirty="0" smtClean="0"/>
              <a:t>Where are ratios used in everyday life?</a:t>
            </a:r>
          </a:p>
          <a:p>
            <a:r>
              <a:rPr lang="en-US" dirty="0" smtClean="0"/>
              <a:t>Whole group 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3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3100"/>
          </a:xfrm>
        </p:spPr>
        <p:txBody>
          <a:bodyPr/>
          <a:lstStyle/>
          <a:p>
            <a:r>
              <a:rPr lang="en-US" altLang="ja-JP">
                <a:latin typeface="Rockwell" charset="0"/>
                <a:ea typeface="ＭＳ Ｐゴシック" charset="0"/>
              </a:rPr>
              <a:t>Sifi</a:t>
            </a:r>
            <a:r>
              <a:rPr lang="en-GB" altLang="ja-JP">
                <a:latin typeface="Rockwell" charset="0"/>
                <a:ea typeface="ＭＳ Ｐゴシック" charset="0"/>
              </a:rPr>
              <a:t>’</a:t>
            </a:r>
            <a:r>
              <a:rPr lang="en-US" altLang="ja-JP">
                <a:latin typeface="Rockwell" charset="0"/>
                <a:ea typeface="ＭＳ Ｐゴシック" charset="0"/>
              </a:rPr>
              <a:t>s Reasoning</a:t>
            </a:r>
            <a:endParaRPr lang="en-US">
              <a:latin typeface="Rockwell" charset="0"/>
              <a:ea typeface="ＭＳ Ｐゴシック" charset="0"/>
            </a:endParaRPr>
          </a:p>
        </p:txBody>
      </p:sp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898989"/>
                </a:solidFill>
              </a:rPr>
              <a:t>P-</a:t>
            </a:r>
            <a:fld id="{F901D560-9633-5E47-8012-0DFD944AA9D3}" type="slidenum">
              <a:rPr lang="en-US" sz="800">
                <a:solidFill>
                  <a:srgbClr val="898989"/>
                </a:solidFill>
              </a:rPr>
              <a:pPr eaLnBrk="1" hangingPunct="1"/>
              <a:t>20</a:t>
            </a:fld>
            <a:endParaRPr lang="en-US" sz="800">
              <a:solidFill>
                <a:srgbClr val="898989"/>
              </a:solidFill>
            </a:endParaRPr>
          </a:p>
        </p:txBody>
      </p:sp>
      <p:graphicFrame>
        <p:nvGraphicFramePr>
          <p:cNvPr id="16387" name="Object 2"/>
          <p:cNvGraphicFramePr>
            <a:graphicFrameLocks noChangeAspect="1"/>
          </p:cNvGraphicFramePr>
          <p:nvPr/>
        </p:nvGraphicFramePr>
        <p:xfrm>
          <a:off x="581025" y="1743075"/>
          <a:ext cx="7920038" cy="376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4" imgW="6489700" imgH="3086100" progId="Word.Document.12">
                  <p:embed/>
                </p:oleObj>
              </mc:Choice>
              <mc:Fallback>
                <p:oleObj name="Document" r:id="rId4" imgW="6489700" imgH="30861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743075"/>
                        <a:ext cx="7920038" cy="376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713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might you as a teacher do to help </a:t>
            </a:r>
            <a:r>
              <a:rPr lang="en-US" dirty="0" smtClean="0"/>
              <a:t>Alex?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5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3100"/>
          </a:xfrm>
        </p:spPr>
        <p:txBody>
          <a:bodyPr/>
          <a:lstStyle/>
          <a:p>
            <a:r>
              <a:rPr lang="en-US" altLang="ja-JP">
                <a:latin typeface="Rockwell" charset="0"/>
                <a:ea typeface="ＭＳ Ｐゴシック" charset="0"/>
              </a:rPr>
              <a:t>Alex</a:t>
            </a:r>
            <a:r>
              <a:rPr lang="en-GB" altLang="ja-JP">
                <a:latin typeface="Rockwell" charset="0"/>
                <a:ea typeface="ＭＳ Ｐゴシック" charset="0"/>
              </a:rPr>
              <a:t>’</a:t>
            </a:r>
            <a:r>
              <a:rPr lang="en-US" altLang="ja-JP">
                <a:latin typeface="Rockwell" charset="0"/>
                <a:ea typeface="ＭＳ Ｐゴシック" charset="0"/>
              </a:rPr>
              <a:t>s Reasoning</a:t>
            </a:r>
            <a:endParaRPr lang="en-US">
              <a:latin typeface="Rockwell" charset="0"/>
              <a:ea typeface="ＭＳ Ｐゴシック" charset="0"/>
            </a:endParaRP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898989"/>
                </a:solidFill>
              </a:rPr>
              <a:t>P-</a:t>
            </a:r>
            <a:fld id="{BB0605E5-644C-6D48-A4AA-C0A0F3D57CB3}" type="slidenum">
              <a:rPr lang="en-US" sz="800">
                <a:solidFill>
                  <a:srgbClr val="898989"/>
                </a:solidFill>
              </a:rPr>
              <a:pPr eaLnBrk="1" hangingPunct="1"/>
              <a:t>22</a:t>
            </a:fld>
            <a:endParaRPr lang="en-US" sz="800">
              <a:solidFill>
                <a:srgbClr val="898989"/>
              </a:solidFill>
            </a:endParaRPr>
          </a:p>
        </p:txBody>
      </p:sp>
      <p:graphicFrame>
        <p:nvGraphicFramePr>
          <p:cNvPr id="17411" name="Object 2"/>
          <p:cNvGraphicFramePr>
            <a:graphicFrameLocks noChangeAspect="1"/>
          </p:cNvGraphicFramePr>
          <p:nvPr/>
        </p:nvGraphicFramePr>
        <p:xfrm>
          <a:off x="581025" y="1425575"/>
          <a:ext cx="7920038" cy="440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4" imgW="6489700" imgH="3606800" progId="Word.Document.12">
                  <p:embed/>
                </p:oleObj>
              </mc:Choice>
              <mc:Fallback>
                <p:oleObj name="Document" r:id="rId4" imgW="6489700" imgH="36068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425575"/>
                        <a:ext cx="7920038" cy="440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1186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Follow-up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students arrange the cards from least orangey to most orangey, using a pictorial representation to match a verbal one. They create cards if there is no match.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4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ratio?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just a beginning of this critical middle school topic.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9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Ideas in Ratio/Proportion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Invariance: When 2 quantities are related proportionally, the ratio of one quantity to the other is invariant as the numerical values of both quantities change by the same factor</a:t>
            </a:r>
          </a:p>
          <a:p>
            <a:r>
              <a:rPr lang="en-US" dirty="0" smtClean="0"/>
              <a:t>Essential Understandings:</a:t>
            </a:r>
          </a:p>
          <a:p>
            <a:pPr lvl="1"/>
            <a:r>
              <a:rPr lang="en-US" dirty="0" smtClean="0"/>
              <a:t>Ratio is a multiplicative comparison of 2 quantities</a:t>
            </a:r>
          </a:p>
          <a:p>
            <a:pPr lvl="1"/>
            <a:r>
              <a:rPr lang="en-US" dirty="0" smtClean="0"/>
              <a:t>If one quantity in a ratio is multiplied or divided by a particular factor, then the other quantity must be multiplied or divided by the SAME factor to maintain proportional relationships</a:t>
            </a:r>
          </a:p>
          <a:p>
            <a:pPr lvl="1"/>
            <a:r>
              <a:rPr lang="en-US" dirty="0" smtClean="0"/>
              <a:t>A number of mathematical connections link ratios and fractions</a:t>
            </a:r>
          </a:p>
          <a:p>
            <a:pPr lvl="1"/>
            <a:r>
              <a:rPr lang="en-US" dirty="0" smtClean="0"/>
              <a:t>Ratios can be meaningfully reinterpreted as quotients</a:t>
            </a:r>
          </a:p>
          <a:p>
            <a:pPr lvl="1"/>
            <a:r>
              <a:rPr lang="en-US" dirty="0" smtClean="0"/>
              <a:t>A proportion is a relationship of equality between two ratios</a:t>
            </a:r>
          </a:p>
          <a:p>
            <a:pPr lvl="1"/>
            <a:r>
              <a:rPr lang="en-US" dirty="0" smtClean="0"/>
              <a:t>A rate is a set of infinitely many ratios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5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Grade 6: Ratios as fraction (and rate)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Understand ratio concepts and use ratio reasoning to solve problems. </a:t>
            </a:r>
            <a:endParaRPr lang="en-US" dirty="0"/>
          </a:p>
          <a:p>
            <a:r>
              <a:rPr lang="en-US" dirty="0" smtClean="0"/>
              <a:t>6.RP.1 Understand </a:t>
            </a:r>
            <a:r>
              <a:rPr lang="en-US" dirty="0"/>
              <a:t>the concept of a ratio and use ratio language to describe a ratio relationship between two quantities. </a:t>
            </a:r>
            <a:endParaRPr lang="en-US" dirty="0" smtClean="0"/>
          </a:p>
          <a:p>
            <a:pPr lvl="1"/>
            <a:r>
              <a:rPr lang="en-US" i="1" dirty="0" smtClean="0"/>
              <a:t>For </a:t>
            </a:r>
            <a:r>
              <a:rPr lang="en-US" i="1" dirty="0"/>
              <a:t>example, “The ratio of wings to beaks in the bird house at the zoo was 2:1, because for every 2 wings there was 1 beak.” “For every vote candidate A received, candidate C received nearly three votes.” </a:t>
            </a:r>
            <a:endParaRPr lang="en-US" dirty="0"/>
          </a:p>
          <a:p>
            <a:r>
              <a:rPr lang="en-US" dirty="0" smtClean="0"/>
              <a:t>6.RP.2 Understand </a:t>
            </a:r>
            <a:r>
              <a:rPr lang="en-US" dirty="0"/>
              <a:t>the concept of a unit </a:t>
            </a:r>
            <a:r>
              <a:rPr lang="en-US" dirty="0" smtClean="0"/>
              <a:t>rate a/b </a:t>
            </a:r>
            <a:r>
              <a:rPr lang="en-US" dirty="0"/>
              <a:t>associated with a </a:t>
            </a:r>
            <a:r>
              <a:rPr lang="en-US" dirty="0" smtClean="0"/>
              <a:t>ratio </a:t>
            </a:r>
            <a:r>
              <a:rPr lang="en-US" dirty="0" err="1" smtClean="0"/>
              <a:t>a:b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and use rate language in the context of a ratio relationship. </a:t>
            </a:r>
            <a:endParaRPr lang="en-US" dirty="0" smtClean="0"/>
          </a:p>
          <a:p>
            <a:pPr lvl="1"/>
            <a:r>
              <a:rPr lang="en-US" i="1" dirty="0" smtClean="0"/>
              <a:t>For </a:t>
            </a:r>
            <a:r>
              <a:rPr lang="en-US" i="1" dirty="0"/>
              <a:t>example, “This recipe has a ratio of 3 cups of </a:t>
            </a:r>
            <a:r>
              <a:rPr lang="en-US" i="1" dirty="0" smtClean="0"/>
              <a:t>flour </a:t>
            </a:r>
            <a:r>
              <a:rPr lang="en-US" i="1" dirty="0"/>
              <a:t>to 4 cups of sugar, so there is </a:t>
            </a:r>
            <a:r>
              <a:rPr lang="en-US" i="1" dirty="0" smtClean="0"/>
              <a:t>¾ cup of flour </a:t>
            </a:r>
            <a:r>
              <a:rPr lang="en-US" i="1" dirty="0"/>
              <a:t>for each cup of sugar.” “We paid $75 for 15 hamburgers, which is a rate of $5 per hamburger</a:t>
            </a:r>
            <a:r>
              <a:rPr lang="en-US" i="1" dirty="0" smtClean="0"/>
              <a:t>.”</a:t>
            </a:r>
            <a:endParaRPr lang="en-US" dirty="0"/>
          </a:p>
          <a:p>
            <a:pPr lvl="1"/>
            <a:r>
              <a:rPr lang="en-US" dirty="0" smtClean="0"/>
              <a:t>We don’t distinguish between ratios and rates (old view).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Ratios sometimes behave like fractions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“In a school, every room has 3 boys and 5 girls.”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Fractions as measures: a/b means -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Identify the unit first: 1/b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Perform the iteration: Scale 1/b a times.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form a ratio:</a:t>
            </a: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</a:t>
            </a:r>
            <a:r>
              <a:rPr lang="en-US" dirty="0" smtClean="0"/>
              <a:t>dentify a unit first. Example: boy to girl, girl to boy, boy to group of boys and girls, girl to group of boys and girls.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Then form the fraction:  3/5, 5/3, 3/8, 5/8</a:t>
            </a:r>
          </a:p>
        </p:txBody>
      </p:sp>
    </p:spTree>
    <p:extLst>
      <p:ext uri="{BB962C8B-B14F-4D97-AF65-F5344CB8AC3E}">
        <p14:creationId xmlns:p14="http://schemas.microsoft.com/office/powerpoint/2010/main" val="314147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0"/>
            <a:ext cx="6763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7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700"/>
            <a:ext cx="9144000" cy="55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04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155700"/>
            <a:ext cx="83185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4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028700"/>
            <a:ext cx="84709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448</TotalTime>
  <Words>1169</Words>
  <Application>Microsoft Macintosh PowerPoint</Application>
  <PresentationFormat>On-screen Show (4:3)</PresentationFormat>
  <Paragraphs>129</Paragraphs>
  <Slides>24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Infusion</vt:lpstr>
      <vt:lpstr>Document</vt:lpstr>
      <vt:lpstr>From Fractions to Ratios</vt:lpstr>
      <vt:lpstr>Where are ratios used?</vt:lpstr>
      <vt:lpstr>Big Ideas in Ratio/Proportion</vt:lpstr>
      <vt:lpstr>Grade 6: Ratios as fraction (and rate) </vt:lpstr>
      <vt:lpstr> Ratios sometimes behave like fractions</vt:lpstr>
      <vt:lpstr>PowerPoint Presentation</vt:lpstr>
      <vt:lpstr>PowerPoint Presentation</vt:lpstr>
      <vt:lpstr>PowerPoint Presentation</vt:lpstr>
      <vt:lpstr>PowerPoint Presentation</vt:lpstr>
      <vt:lpstr>Ratio of Boys to Girls</vt:lpstr>
      <vt:lpstr>Levels of Proportional Thinking</vt:lpstr>
      <vt:lpstr>Solve the problems provided</vt:lpstr>
      <vt:lpstr>Analyze student work</vt:lpstr>
      <vt:lpstr>Formative Assessment Lessons</vt:lpstr>
      <vt:lpstr>PowerPoint Presentation</vt:lpstr>
      <vt:lpstr>PowerPoint Presentation</vt:lpstr>
      <vt:lpstr>Emmanuel</vt:lpstr>
      <vt:lpstr>Emmanuel’s Reasoning</vt:lpstr>
      <vt:lpstr>Sifi</vt:lpstr>
      <vt:lpstr>Sifi’s Reasoning</vt:lpstr>
      <vt:lpstr>Alex</vt:lpstr>
      <vt:lpstr>Alex’s Reasoning</vt:lpstr>
      <vt:lpstr>Follow-up Activity</vt:lpstr>
      <vt:lpstr>More on ratio?</vt:lpstr>
    </vt:vector>
  </TitlesOfParts>
  <Company>SJSU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Fractions to Ratios</dc:title>
  <dc:creator>Joanne Becker</dc:creator>
  <cp:lastModifiedBy>Joanne Becker</cp:lastModifiedBy>
  <cp:revision>19</cp:revision>
  <cp:lastPrinted>2016-06-08T21:23:50Z</cp:lastPrinted>
  <dcterms:created xsi:type="dcterms:W3CDTF">2016-06-06T19:05:07Z</dcterms:created>
  <dcterms:modified xsi:type="dcterms:W3CDTF">2016-06-08T21:32:56Z</dcterms:modified>
</cp:coreProperties>
</file>