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77" r:id="rId2"/>
  </p:sldMasterIdLst>
  <p:notesMasterIdLst>
    <p:notesMasterId r:id="rId23"/>
  </p:notesMasterIdLst>
  <p:sldIdLst>
    <p:sldId id="261" r:id="rId3"/>
    <p:sldId id="277" r:id="rId4"/>
    <p:sldId id="296" r:id="rId5"/>
    <p:sldId id="297" r:id="rId6"/>
    <p:sldId id="298" r:id="rId7"/>
    <p:sldId id="299" r:id="rId8"/>
    <p:sldId id="300" r:id="rId9"/>
    <p:sldId id="301" r:id="rId10"/>
    <p:sldId id="284" r:id="rId11"/>
    <p:sldId id="302" r:id="rId12"/>
    <p:sldId id="285" r:id="rId13"/>
    <p:sldId id="286" r:id="rId14"/>
    <p:sldId id="287" r:id="rId15"/>
    <p:sldId id="292" r:id="rId16"/>
    <p:sldId id="288" r:id="rId17"/>
    <p:sldId id="290" r:id="rId18"/>
    <p:sldId id="291" r:id="rId19"/>
    <p:sldId id="289" r:id="rId20"/>
    <p:sldId id="293" r:id="rId21"/>
    <p:sldId id="29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94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A9E1D5-D45A-A544-9073-884EBBE0D447}" type="datetimeFigureOut">
              <a:rPr lang="en-US" smtClean="0"/>
              <a:t>6/12/2016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F87252-A458-9649-8130-34558A466DE6}" type="slidenum">
              <a:rPr lang="en-US" smtClean="0"/>
              <a:t>‹#›</a:t>
            </a:fld>
            <a:endParaRPr lang="en-US"/>
          </a:p>
        </p:txBody>
      </p:sp>
    </p:spTree>
    <p:extLst>
      <p:ext uri="{BB962C8B-B14F-4D97-AF65-F5344CB8AC3E}">
        <p14:creationId xmlns:p14="http://schemas.microsoft.com/office/powerpoint/2010/main" val="27869076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fld id="{DCD19D03-2E91-406E-B5A2-53BB5F52BEF1}" type="slidenum">
              <a:rPr lang="en-US" altLang="en-US" sz="1000">
                <a:solidFill>
                  <a:prstClr val="black"/>
                </a:solidFill>
                <a:latin typeface="Times New Roman" pitchFamily="18" charset="0"/>
              </a:rPr>
              <a:pPr/>
              <a:t>3</a:t>
            </a:fld>
            <a:endParaRPr lang="en-US" altLang="en-US" sz="1000">
              <a:solidFill>
                <a:prstClr val="black"/>
              </a:solidFill>
              <a:latin typeface="Times New Roman" pitchFamily="18" charset="0"/>
            </a:endParaRPr>
          </a:p>
        </p:txBody>
      </p:sp>
      <p:sp>
        <p:nvSpPr>
          <p:cNvPr id="149506" name="Rectangle 2"/>
          <p:cNvSpPr>
            <a:spLocks noGrp="1" noRot="1" noChangeAspect="1" noChangeArrowheads="1" noTextEdit="1"/>
          </p:cNvSpPr>
          <p:nvPr>
            <p:ph type="sldImg"/>
          </p:nvPr>
        </p:nvSpPr>
        <p:spPr>
          <a:xfrm>
            <a:off x="1152525" y="692150"/>
            <a:ext cx="4552950" cy="3416300"/>
          </a:xfrm>
          <a:ln/>
          <a:extLst>
            <a:ext uri="{FAA26D3D-D897-4be2-8F04-BA451C77F1D7}">
              <ma14:placeholderFlag xmlns="" xmlns:ma14="http://schemas.microsoft.com/office/mac/drawingml/2011/main" val="1"/>
            </a:ext>
          </a:extLst>
        </p:spPr>
      </p:sp>
      <p:sp>
        <p:nvSpPr>
          <p:cNvPr id="14950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fld id="{4CE56DEE-EC1F-4A74-80E1-F5042375FCA8}" type="slidenum">
              <a:rPr lang="en-US" altLang="en-US" sz="1000">
                <a:solidFill>
                  <a:prstClr val="black"/>
                </a:solidFill>
                <a:latin typeface="Times New Roman" pitchFamily="18" charset="0"/>
              </a:rPr>
              <a:pPr/>
              <a:t>5</a:t>
            </a:fld>
            <a:endParaRPr lang="en-US" altLang="en-US" sz="1000">
              <a:solidFill>
                <a:prstClr val="black"/>
              </a:solidFill>
              <a:latin typeface="Times New Roman" pitchFamily="18" charset="0"/>
            </a:endParaRPr>
          </a:p>
        </p:txBody>
      </p:sp>
      <p:sp>
        <p:nvSpPr>
          <p:cNvPr id="151554" name="Rectangle 2"/>
          <p:cNvSpPr>
            <a:spLocks noGrp="1" noRot="1" noChangeAspect="1" noChangeArrowheads="1" noTextEdit="1"/>
          </p:cNvSpPr>
          <p:nvPr>
            <p:ph type="sldImg"/>
          </p:nvPr>
        </p:nvSpPr>
        <p:spPr>
          <a:xfrm>
            <a:off x="1152525" y="692150"/>
            <a:ext cx="4552950" cy="3416300"/>
          </a:xfrm>
          <a:ln/>
          <a:extLst>
            <a:ext uri="{FAA26D3D-D897-4be2-8F04-BA451C77F1D7}">
              <ma14:placeholderFlag xmlns="" xmlns:ma14="http://schemas.microsoft.com/office/mac/drawingml/2011/main" val="1"/>
            </a:ext>
          </a:extLst>
        </p:spPr>
      </p:sp>
      <p:sp>
        <p:nvSpPr>
          <p:cNvPr id="151555"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fld id="{6D043C03-23EC-46B7-8D8C-15EDA21EFD82}" type="slidenum">
              <a:rPr lang="en-US" altLang="en-US" sz="1000">
                <a:solidFill>
                  <a:prstClr val="black"/>
                </a:solidFill>
                <a:latin typeface="Times New Roman" pitchFamily="18" charset="0"/>
              </a:rPr>
              <a:pPr/>
              <a:t>6</a:t>
            </a:fld>
            <a:endParaRPr lang="en-US" altLang="en-US" sz="1000">
              <a:solidFill>
                <a:prstClr val="black"/>
              </a:solidFill>
              <a:latin typeface="Times New Roman" pitchFamily="18" charset="0"/>
            </a:endParaRPr>
          </a:p>
        </p:txBody>
      </p:sp>
      <p:sp>
        <p:nvSpPr>
          <p:cNvPr id="175106" name="Rectangle 2"/>
          <p:cNvSpPr>
            <a:spLocks noGrp="1" noRot="1" noChangeAspect="1" noChangeArrowheads="1" noTextEdit="1"/>
          </p:cNvSpPr>
          <p:nvPr>
            <p:ph type="sldImg"/>
          </p:nvPr>
        </p:nvSpPr>
        <p:spPr>
          <a:xfrm>
            <a:off x="1152525" y="692150"/>
            <a:ext cx="4552950" cy="3416300"/>
          </a:xfrm>
          <a:ln/>
          <a:extLst>
            <a:ext uri="{FAA26D3D-D897-4be2-8F04-BA451C77F1D7}">
              <ma14:placeholderFlag xmlns="" xmlns:ma14="http://schemas.microsoft.com/office/mac/drawingml/2011/main" val="1"/>
            </a:ext>
          </a:extLst>
        </p:spPr>
      </p:sp>
      <p:sp>
        <p:nvSpPr>
          <p:cNvPr id="17510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fld id="{E8B4A84C-A38F-4818-91D4-8D8F42F34610}" type="slidenum">
              <a:rPr lang="en-US" altLang="en-US" sz="1000">
                <a:solidFill>
                  <a:prstClr val="black"/>
                </a:solidFill>
                <a:latin typeface="Times New Roman" pitchFamily="18" charset="0"/>
              </a:rPr>
              <a:pPr/>
              <a:t>8</a:t>
            </a:fld>
            <a:endParaRPr lang="en-US" altLang="en-US" sz="1000">
              <a:solidFill>
                <a:prstClr val="black"/>
              </a:solidFill>
              <a:latin typeface="Times New Roman" pitchFamily="18" charset="0"/>
            </a:endParaRPr>
          </a:p>
        </p:txBody>
      </p:sp>
      <p:sp>
        <p:nvSpPr>
          <p:cNvPr id="166914" name="Rectangle 2"/>
          <p:cNvSpPr>
            <a:spLocks noGrp="1" noRot="1" noChangeAspect="1" noChangeArrowheads="1" noTextEdit="1"/>
          </p:cNvSpPr>
          <p:nvPr>
            <p:ph type="sldImg"/>
          </p:nvPr>
        </p:nvSpPr>
        <p:spPr>
          <a:xfrm>
            <a:off x="1152525" y="692150"/>
            <a:ext cx="4552950" cy="3416300"/>
          </a:xfrm>
          <a:ln/>
          <a:extLst>
            <a:ext uri="{FAA26D3D-D897-4be2-8F04-BA451C77F1D7}">
              <ma14:placeholderFlag xmlns="" xmlns:ma14="http://schemas.microsoft.com/office/mac/drawingml/2011/main" val="1"/>
            </a:ext>
          </a:extLst>
        </p:spPr>
      </p:sp>
      <p:sp>
        <p:nvSpPr>
          <p:cNvPr id="166915"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based learning progressions, based on what we know about how children learn math</a:t>
            </a:r>
          </a:p>
          <a:p>
            <a:r>
              <a:rPr lang="en-US" dirty="0" smtClean="0"/>
              <a:t>What do we know about the sequence of teaching, how children’s ideas evolve and how do we set the stage so that they connect key understandings and representations of how operations work, and then generalize these understandings from discrete </a:t>
            </a:r>
            <a:r>
              <a:rPr lang="en-US" baseline="0" dirty="0" smtClean="0"/>
              <a:t>to continuous </a:t>
            </a:r>
            <a:r>
              <a:rPr lang="en-US" baseline="0" dirty="0" err="1" smtClean="0"/>
              <a:t>numbers.Similarly</a:t>
            </a:r>
            <a:r>
              <a:rPr lang="en-US" baseline="0" dirty="0" smtClean="0"/>
              <a:t>, what do we know about common student misconceptions……the learning progressions detail a sequence of key understandings we are trying to develop as children move through the grade levels. </a:t>
            </a:r>
            <a:endParaRPr lang="en-US" dirty="0"/>
          </a:p>
        </p:txBody>
      </p:sp>
      <p:sp>
        <p:nvSpPr>
          <p:cNvPr id="4" name="Slide Number Placeholder 3"/>
          <p:cNvSpPr>
            <a:spLocks noGrp="1"/>
          </p:cNvSpPr>
          <p:nvPr>
            <p:ph type="sldNum" sz="quarter" idx="10"/>
          </p:nvPr>
        </p:nvSpPr>
        <p:spPr/>
        <p:txBody>
          <a:bodyPr/>
          <a:lstStyle/>
          <a:p>
            <a:fld id="{02F87252-A458-9649-8130-34558A466DE6}" type="slidenum">
              <a:rPr lang="en-US" smtClean="0"/>
              <a:t>14</a:t>
            </a:fld>
            <a:endParaRPr lang="en-US"/>
          </a:p>
        </p:txBody>
      </p:sp>
    </p:spTree>
    <p:extLst>
      <p:ext uri="{BB962C8B-B14F-4D97-AF65-F5344CB8AC3E}">
        <p14:creationId xmlns:p14="http://schemas.microsoft.com/office/powerpoint/2010/main" val="2168981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importance of place value 46=40 + 6 and the distributive property</a:t>
            </a:r>
          </a:p>
          <a:p>
            <a:r>
              <a:rPr lang="en-US" dirty="0" smtClean="0"/>
              <a:t>4</a:t>
            </a:r>
            <a:r>
              <a:rPr lang="en-US" baseline="30000" dirty="0" smtClean="0"/>
              <a:t>th</a:t>
            </a:r>
            <a:r>
              <a:rPr lang="en-US" dirty="0" smtClean="0"/>
              <a:t> working with whole numbers, 5</a:t>
            </a:r>
            <a:r>
              <a:rPr lang="en-US" baseline="30000" dirty="0" smtClean="0"/>
              <a:t>th</a:t>
            </a:r>
            <a:r>
              <a:rPr lang="en-US" dirty="0" smtClean="0"/>
              <a:t> multiplying and dividing whole numbers, decimals and fractions</a:t>
            </a:r>
            <a:endParaRPr lang="en-US" dirty="0"/>
          </a:p>
        </p:txBody>
      </p:sp>
      <p:sp>
        <p:nvSpPr>
          <p:cNvPr id="4" name="Slide Number Placeholder 3"/>
          <p:cNvSpPr>
            <a:spLocks noGrp="1"/>
          </p:cNvSpPr>
          <p:nvPr>
            <p:ph type="sldNum" sz="quarter" idx="10"/>
          </p:nvPr>
        </p:nvSpPr>
        <p:spPr/>
        <p:txBody>
          <a:bodyPr/>
          <a:lstStyle/>
          <a:p>
            <a:fld id="{02F87252-A458-9649-8130-34558A466DE6}" type="slidenum">
              <a:rPr lang="en-US" smtClean="0"/>
              <a:t>18</a:t>
            </a:fld>
            <a:endParaRPr lang="en-US"/>
          </a:p>
        </p:txBody>
      </p:sp>
    </p:spTree>
    <p:extLst>
      <p:ext uri="{BB962C8B-B14F-4D97-AF65-F5344CB8AC3E}">
        <p14:creationId xmlns:p14="http://schemas.microsoft.com/office/powerpoint/2010/main" val="319214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based learning progressions, based on what we know about how children learn math</a:t>
            </a:r>
          </a:p>
          <a:p>
            <a:r>
              <a:rPr lang="en-US" dirty="0" smtClean="0"/>
              <a:t>What do we know about the sequence of teaching, how children’s ideas evolve and how do we set the stage so that they connect key understandings and representations of how operations work, and then generalize these understandings from discrete (whole</a:t>
            </a:r>
            <a:r>
              <a:rPr lang="en-US" baseline="0" dirty="0" smtClean="0"/>
              <a:t> numbers) to continuous (rational numbers).Similarly, what do we know about common student misconceptions……the learning progression detail a sequence of key understandings we are trying to develop as children move through the grade levels. </a:t>
            </a:r>
            <a:endParaRPr lang="en-US" dirty="0"/>
          </a:p>
        </p:txBody>
      </p:sp>
      <p:sp>
        <p:nvSpPr>
          <p:cNvPr id="4" name="Slide Number Placeholder 3"/>
          <p:cNvSpPr>
            <a:spLocks noGrp="1"/>
          </p:cNvSpPr>
          <p:nvPr>
            <p:ph type="sldNum" sz="quarter" idx="10"/>
          </p:nvPr>
        </p:nvSpPr>
        <p:spPr/>
        <p:txBody>
          <a:bodyPr/>
          <a:lstStyle/>
          <a:p>
            <a:fld id="{02F87252-A458-9649-8130-34558A466DE6}" type="slidenum">
              <a:rPr lang="en-US" smtClean="0"/>
              <a:t>20</a:t>
            </a:fld>
            <a:endParaRPr lang="en-US"/>
          </a:p>
        </p:txBody>
      </p:sp>
    </p:spTree>
    <p:extLst>
      <p:ext uri="{BB962C8B-B14F-4D97-AF65-F5344CB8AC3E}">
        <p14:creationId xmlns:p14="http://schemas.microsoft.com/office/powerpoint/2010/main" val="2168981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B5FA3-46C9-4E4C-9131-07FEF6A80F3B}" type="datetimeFigureOut">
              <a:rPr lang="en-US" smtClean="0"/>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8EFBA-9B86-874B-98FB-5BC6D3956C9C}"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sz="2400">
                <a:solidFill>
                  <a:srgbClr val="000000"/>
                </a:solidFill>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altLang="en-US" sz="2400" smtClean="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altLang="en-US" sz="2400" smtClean="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altLang="en-US" sz="2400" smtClean="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altLang="en-US" sz="2400" smtClean="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altLang="en-US" sz="2400" smtClean="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altLang="en-US" sz="2400" smtClean="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altLang="en-US" sz="2400" smtClean="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altLang="en-US" sz="2400" smtClean="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altLang="en-US" sz="2400" smtClean="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altLang="en-US" sz="2400" smtClean="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altLang="en-US" sz="2400" smtClean="0">
                  <a:solidFill>
                    <a:srgbClr val="000000"/>
                  </a:solidFill>
                  <a:latin typeface="Times New Roman" pitchFamily="18" charset="0"/>
                </a:endParaRPr>
              </a:p>
            </p:txBody>
          </p:sp>
        </p:grpSp>
      </p:grpSp>
      <p:sp>
        <p:nvSpPr>
          <p:cNvPr id="11470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114708" name="Rectangle 20"/>
          <p:cNvSpPr>
            <a:spLocks noGrp="1" noChangeArrowheads="1"/>
          </p:cNvSpPr>
          <p:nvPr>
            <p:ph type="subTitle" idx="1"/>
          </p:nvPr>
        </p:nvSpPr>
        <p:spPr>
          <a:xfrm>
            <a:off x="2971800" y="4267200"/>
            <a:ext cx="6019800" cy="1752600"/>
          </a:xfrm>
        </p:spPr>
        <p:txBody>
          <a:bodyPr/>
          <a:lstStyle>
            <a:lvl1pPr marL="0" indent="0">
              <a:buFont typeface="Wingdings" charset="0"/>
              <a:buNone/>
              <a:defRPr sz="34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a:extLst>
            <a:ext uri="{FAA26D3D-D897-4be2-8F04-BA451C77F1D7}">
              <ma14:placeholderFlag xmlns="" xmlns:ma14="http://schemas.microsoft.com/office/mac/drawingml/2011/main" val="1"/>
            </a:ext>
          </a:extLst>
        </p:spPr>
        <p:txBody>
          <a:bodyPr/>
          <a:lstStyle>
            <a:lvl1pPr>
              <a:defRPr/>
            </a:lvl1pPr>
          </a:lstStyle>
          <a:p>
            <a:pPr>
              <a:defRPr/>
            </a:pPr>
            <a:endParaRPr lang="en-US">
              <a:solidFill>
                <a:srgbClr val="000000"/>
              </a:solidFill>
            </a:endParaRPr>
          </a:p>
        </p:txBody>
      </p:sp>
      <p:sp>
        <p:nvSpPr>
          <p:cNvPr id="19" name="Rectangle 17"/>
          <p:cNvSpPr>
            <a:spLocks noGrp="1" noChangeArrowheads="1"/>
          </p:cNvSpPr>
          <p:nvPr>
            <p:ph type="ftr" sz="quarter" idx="11"/>
          </p:nvPr>
        </p:nvSpPr>
        <p:spPr>
          <a:extLst>
            <a:ext uri="{FAA26D3D-D897-4be2-8F04-BA451C77F1D7}">
              <ma14:placeholderFlag xmlns="" xmlns:ma14="http://schemas.microsoft.com/office/mac/drawingml/2011/main" val="1"/>
            </a:ext>
          </a:extLst>
        </p:spPr>
        <p:txBody>
          <a:bodyPr/>
          <a:lstStyle>
            <a:lvl1pPr>
              <a:defRPr/>
            </a:lvl1pPr>
          </a:lstStyle>
          <a:p>
            <a:pPr>
              <a:defRPr/>
            </a:pPr>
            <a:endParaRPr lang="en-US">
              <a:solidFill>
                <a:srgbClr val="000000"/>
              </a:solidFill>
            </a:endParaRPr>
          </a:p>
        </p:txBody>
      </p:sp>
      <p:sp>
        <p:nvSpPr>
          <p:cNvPr id="20" name="Rectangle 18"/>
          <p:cNvSpPr>
            <a:spLocks noGrp="1" noChangeArrowheads="1"/>
          </p:cNvSpPr>
          <p:nvPr>
            <p:ph type="sldNum" sz="quarter" idx="12"/>
          </p:nvPr>
        </p:nvSpPr>
        <p:spPr>
          <a:extLst>
            <a:ext uri="{FAA26D3D-D897-4be2-8F04-BA451C77F1D7}">
              <ma14:placeholderFlag xmlns="" xmlns:ma14="http://schemas.microsoft.com/office/mac/drawingml/2011/main" val="1"/>
            </a:ext>
          </a:extLst>
        </p:spPr>
        <p:txBody>
          <a:bodyPr/>
          <a:lstStyle>
            <a:lvl1pPr>
              <a:defRPr/>
            </a:lvl1pPr>
          </a:lstStyle>
          <a:p>
            <a:fld id="{517EBE30-8D15-4B34-98AB-FE436B23AC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842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5C1004E1-82FC-4DED-A462-387CAF8216BF}" type="slidenum">
              <a:rPr lang="en-US" altLang="en-US">
                <a:solidFill>
                  <a:srgbClr val="000000"/>
                </a:solidFill>
              </a: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03138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EAE0DD2B-C575-47F7-B30A-C566443B7B38}" type="slidenum">
              <a:rPr lang="en-US" altLang="en-US">
                <a:solidFill>
                  <a:srgbClr val="000000"/>
                </a:solidFill>
              </a: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847097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D7051548-5E7F-4CF5-B1A0-B72868C63868}" type="slidenum">
              <a:rPr lang="en-US" altLang="en-US">
                <a:solidFill>
                  <a:srgbClr val="000000"/>
                </a:solidFill>
              </a: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70896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fld id="{ED125AB0-0B4D-47F2-8D28-C269EAEC4C7E}" type="slidenum">
              <a:rPr lang="en-US" altLang="en-US">
                <a:solidFill>
                  <a:srgbClr val="000000"/>
                </a:solidFill>
              </a:rPr>
              <a:pPr/>
              <a:t>‹#›</a:t>
            </a:fld>
            <a:endParaRPr lang="en-US" alt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09010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fld id="{949B9444-ECD0-4C84-8ED3-FC7848A6D25F}" type="slidenum">
              <a:rPr lang="en-US" altLang="en-US">
                <a:solidFill>
                  <a:srgbClr val="000000"/>
                </a:solidFill>
              </a:rPr>
              <a:pPr/>
              <a:t>‹#›</a:t>
            </a:fld>
            <a:endParaRPr lang="en-US" alt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615244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fld id="{087ABD1C-5278-430E-AD60-22CD3F76F6B2}" type="slidenum">
              <a:rPr lang="en-US" altLang="en-US">
                <a:solidFill>
                  <a:srgbClr val="000000"/>
                </a:solidFill>
              </a:rPr>
              <a:pPr/>
              <a:t>‹#›</a:t>
            </a:fld>
            <a:endParaRPr lang="en-US" alt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00481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DB8D4FCE-6D02-494A-8DB4-16551E0B4F66}" type="slidenum">
              <a:rPr lang="en-US" altLang="en-US">
                <a:solidFill>
                  <a:srgbClr val="000000"/>
                </a:solidFill>
              </a: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47638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fld id="{855CCE88-4E6B-48B9-8F98-A8FFAB2D14FC}" type="slidenum">
              <a:rPr lang="en-US" altLang="en-US">
                <a:solidFill>
                  <a:srgbClr val="000000"/>
                </a:solidFill>
              </a:rPr>
              <a:pPr/>
              <a:t>‹#›</a:t>
            </a:fld>
            <a:endParaRPr lang="en-US" alt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886360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AE303F69-96A5-4AF8-89B4-E90EB4C26465}" type="slidenum">
              <a:rPr lang="en-US" altLang="en-US">
                <a:solidFill>
                  <a:srgbClr val="000000"/>
                </a:solidFill>
              </a: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125736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fld id="{4D3E9F03-83D6-4AB8-9E63-6CBCB2D811E9}" type="slidenum">
              <a:rPr lang="en-US" altLang="en-US">
                <a:solidFill>
                  <a:srgbClr val="000000"/>
                </a:solidFill>
              </a:rPr>
              <a:pPr/>
              <a:t>‹#›</a:t>
            </a:fld>
            <a:endParaRPr lang="en-US" alt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01080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CAB5FA3-46C9-4E4C-9131-07FEF6A80F3B}"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8EFBA-9B86-874B-98FB-5BC6D3956C9C}"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AB5FA3-46C9-4E4C-9131-07FEF6A80F3B}" type="datetimeFigureOut">
              <a:rPr lang="en-US" smtClean="0"/>
              <a:t>6/12/2016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CAB5FA3-46C9-4E4C-9131-07FEF6A80F3B}" type="datetimeFigureOut">
              <a:rPr lang="en-US" smtClean="0"/>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CAB5FA3-46C9-4E4C-9131-07FEF6A80F3B}" type="datetimeFigureOut">
              <a:rPr lang="en-US" smtClean="0"/>
              <a:t>6/12/2016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AB5FA3-46C9-4E4C-9131-07FEF6A80F3B}" type="datetimeFigureOut">
              <a:rPr lang="en-US" smtClean="0"/>
              <a:t>6/12/2016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B5FA3-46C9-4E4C-9131-07FEF6A80F3B}" type="datetimeFigureOut">
              <a:rPr lang="en-US" smtClean="0"/>
              <a:t>6/12/2016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AB5FA3-46C9-4E4C-9131-07FEF6A80F3B}" type="datetimeFigureOut">
              <a:rPr lang="en-US" smtClean="0"/>
              <a:t>6/12/2016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8EFBA-9B86-874B-98FB-5BC6D3956C9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CAB5FA3-46C9-4E4C-9131-07FEF6A80F3B}" type="datetimeFigureOut">
              <a:rPr lang="en-US" smtClean="0"/>
              <a:t>6/12/2016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E18EFBA-9B86-874B-98FB-5BC6D3956C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200">
                <a:latin typeface="Arial" charset="0"/>
                <a:ea typeface="ＭＳ Ｐゴシック" charset="0"/>
                <a:cs typeface="Arial" charset="0"/>
              </a:defRPr>
            </a:lvl1pPr>
          </a:lstStyle>
          <a:p>
            <a:pPr defTabSz="914400" fontAlgn="base">
              <a:spcBef>
                <a:spcPct val="0"/>
              </a:spcBef>
              <a:spcAft>
                <a:spcPct val="0"/>
              </a:spcAft>
              <a:defRPr/>
            </a:pPr>
            <a:endParaRPr lang="en-US">
              <a:solidFill>
                <a:srgbClr val="000000"/>
              </a:solidFill>
            </a:endParaRPr>
          </a:p>
        </p:txBody>
      </p:sp>
      <p:sp>
        <p:nvSpPr>
          <p:cNvPr id="113667"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defTabSz="914400" fontAlgn="base">
              <a:spcBef>
                <a:spcPct val="0"/>
              </a:spcBef>
              <a:spcAft>
                <a:spcPct val="0"/>
              </a:spcAft>
            </a:pPr>
            <a:fld id="{2A70DC22-4595-4AAD-9B6B-E1CE8001AE28}"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grpSp>
        <p:nvGrpSpPr>
          <p:cNvPr id="1028" name="Group 4"/>
          <p:cNvGrpSpPr>
            <a:grpSpLocks/>
          </p:cNvGrpSpPr>
          <p:nvPr/>
        </p:nvGrpSpPr>
        <p:grpSpPr bwMode="auto">
          <a:xfrm>
            <a:off x="0" y="0"/>
            <a:ext cx="9144000" cy="546100"/>
            <a:chOff x="0" y="0"/>
            <a:chExt cx="5760" cy="344"/>
          </a:xfrm>
        </p:grpSpPr>
        <p:sp>
          <p:nvSpPr>
            <p:cNvPr id="11366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defRPr/>
              </a:pPr>
              <a:endParaRPr lang="en-US" sz="2400">
                <a:solidFill>
                  <a:srgbClr val="000000"/>
                </a:solidFill>
                <a:latin typeface="Times New Roman"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altLang="en-US" sz="2400" smtClean="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altLang="en-US" sz="1800" smtClean="0">
                <a:solidFill>
                  <a:srgbClr val="663300"/>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altLang="en-US" sz="1800" smtClean="0">
                <a:solidFill>
                  <a:srgbClr val="663300"/>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altLang="en-US" sz="1800" smtClean="0">
                <a:solidFill>
                  <a:srgbClr val="CC6600"/>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altLang="en-US" sz="1800" smtClean="0">
                <a:solidFill>
                  <a:srgbClr val="663300"/>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altLang="en-US" sz="2400" smtClean="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altLang="en-US" sz="1800" smtClean="0">
                <a:solidFill>
                  <a:srgbClr val="CC6600"/>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endParaRPr lang="en-US" altLang="en-US" sz="1800" smtClean="0">
                <a:solidFill>
                  <a:srgbClr val="CC6600"/>
                </a:solidFill>
              </a:endParaRPr>
            </a:p>
          </p:txBody>
        </p:sp>
      </p:grpSp>
      <p:sp>
        <p:nvSpPr>
          <p:cNvPr id="113678"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3679"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3680"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Arial" charset="0"/>
              </a:defRPr>
            </a:lvl1pPr>
          </a:lstStyle>
          <a:p>
            <a:pPr defTabSz="914400"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19375286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ea typeface="ＭＳ Ｐゴシック" charset="0"/>
          <a:cs typeface="Arial" charset="0"/>
        </a:defRPr>
      </a:lvl2pPr>
      <a:lvl3pPr algn="l" rtl="0" eaLnBrk="0" fontAlgn="base" hangingPunct="0">
        <a:spcBef>
          <a:spcPct val="0"/>
        </a:spcBef>
        <a:spcAft>
          <a:spcPct val="0"/>
        </a:spcAft>
        <a:defRPr sz="4400">
          <a:solidFill>
            <a:schemeClr val="tx1"/>
          </a:solidFill>
          <a:latin typeface="Arial" charset="0"/>
          <a:ea typeface="ＭＳ Ｐゴシック" charset="0"/>
          <a:cs typeface="Arial" charset="0"/>
        </a:defRPr>
      </a:lvl3pPr>
      <a:lvl4pPr algn="l" rtl="0" eaLnBrk="0" fontAlgn="base" hangingPunct="0">
        <a:spcBef>
          <a:spcPct val="0"/>
        </a:spcBef>
        <a:spcAft>
          <a:spcPct val="0"/>
        </a:spcAft>
        <a:defRPr sz="4400">
          <a:solidFill>
            <a:schemeClr val="tx1"/>
          </a:solidFill>
          <a:latin typeface="Arial" charset="0"/>
          <a:ea typeface="ＭＳ Ｐゴシック" charset="0"/>
          <a:cs typeface="Arial" charset="0"/>
        </a:defRPr>
      </a:lvl4pPr>
      <a:lvl5pPr algn="l" rtl="0" eaLnBrk="0" fontAlgn="base" hangingPunct="0">
        <a:spcBef>
          <a:spcPct val="0"/>
        </a:spcBef>
        <a:spcAft>
          <a:spcPct val="0"/>
        </a:spcAft>
        <a:defRPr sz="4400">
          <a:solidFill>
            <a:schemeClr val="tx1"/>
          </a:solidFill>
          <a:latin typeface="Arial" charset="0"/>
          <a:ea typeface="ＭＳ Ｐゴシック" charset="0"/>
          <a:cs typeface="Arial" charset="0"/>
        </a:defRPr>
      </a:lvl5pPr>
      <a:lvl6pPr marL="457200" algn="l" rtl="0" fontAlgn="base">
        <a:spcBef>
          <a:spcPct val="0"/>
        </a:spcBef>
        <a:spcAft>
          <a:spcPct val="0"/>
        </a:spcAft>
        <a:defRPr sz="4400">
          <a:solidFill>
            <a:schemeClr val="tx1"/>
          </a:solidFill>
          <a:latin typeface="Arial" charset="0"/>
          <a:ea typeface="ＭＳ Ｐゴシック" charset="0"/>
          <a:cs typeface="Arial" charset="0"/>
        </a:defRPr>
      </a:lvl6pPr>
      <a:lvl7pPr marL="914400" algn="l" rtl="0" fontAlgn="base">
        <a:spcBef>
          <a:spcPct val="0"/>
        </a:spcBef>
        <a:spcAft>
          <a:spcPct val="0"/>
        </a:spcAft>
        <a:defRPr sz="4400">
          <a:solidFill>
            <a:schemeClr val="tx1"/>
          </a:solidFill>
          <a:latin typeface="Arial" charset="0"/>
          <a:ea typeface="ＭＳ Ｐゴシック" charset="0"/>
          <a:cs typeface="Arial" charset="0"/>
        </a:defRPr>
      </a:lvl7pPr>
      <a:lvl8pPr marL="1371600" algn="l" rtl="0" fontAlgn="base">
        <a:spcBef>
          <a:spcPct val="0"/>
        </a:spcBef>
        <a:spcAft>
          <a:spcPct val="0"/>
        </a:spcAft>
        <a:defRPr sz="4400">
          <a:solidFill>
            <a:schemeClr val="tx1"/>
          </a:solidFill>
          <a:latin typeface="Arial" charset="0"/>
          <a:ea typeface="ＭＳ Ｐゴシック" charset="0"/>
          <a:cs typeface="Arial" charset="0"/>
        </a:defRPr>
      </a:lvl8pPr>
      <a:lvl9pPr marL="1828800" algn="l" rtl="0" fontAlgn="base">
        <a:spcBef>
          <a:spcPct val="0"/>
        </a:spcBef>
        <a:spcAft>
          <a:spcPct val="0"/>
        </a:spcAft>
        <a:defRPr sz="44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Arial" charset="0"/>
          <a:cs typeface="+mn-cs"/>
        </a:defRPr>
      </a:lvl5pPr>
      <a:lvl6pPr marL="2514600" indent="-228600" algn="l" rtl="0" fontAlgn="base">
        <a:spcBef>
          <a:spcPct val="20000"/>
        </a:spcBef>
        <a:spcAft>
          <a:spcPct val="0"/>
        </a:spcAft>
        <a:buClr>
          <a:schemeClr val="bg2"/>
        </a:buClr>
        <a:buFont typeface="Wingdings" charset="0"/>
        <a:buChar char="§"/>
        <a:defRPr sz="2000">
          <a:solidFill>
            <a:schemeClr val="tx1"/>
          </a:solidFill>
          <a:latin typeface="+mn-lt"/>
          <a:ea typeface="Arial" charset="0"/>
          <a:cs typeface="+mn-cs"/>
        </a:defRPr>
      </a:lvl6pPr>
      <a:lvl7pPr marL="2971800" indent="-228600" algn="l" rtl="0" fontAlgn="base">
        <a:spcBef>
          <a:spcPct val="20000"/>
        </a:spcBef>
        <a:spcAft>
          <a:spcPct val="0"/>
        </a:spcAft>
        <a:buClr>
          <a:schemeClr val="bg2"/>
        </a:buClr>
        <a:buFont typeface="Wingdings" charset="0"/>
        <a:buChar char="§"/>
        <a:defRPr sz="2000">
          <a:solidFill>
            <a:schemeClr val="tx1"/>
          </a:solidFill>
          <a:latin typeface="+mn-lt"/>
          <a:ea typeface="Arial" charset="0"/>
          <a:cs typeface="+mn-cs"/>
        </a:defRPr>
      </a:lvl7pPr>
      <a:lvl8pPr marL="3429000" indent="-228600" algn="l" rtl="0" fontAlgn="base">
        <a:spcBef>
          <a:spcPct val="20000"/>
        </a:spcBef>
        <a:spcAft>
          <a:spcPct val="0"/>
        </a:spcAft>
        <a:buClr>
          <a:schemeClr val="bg2"/>
        </a:buClr>
        <a:buFont typeface="Wingdings" charset="0"/>
        <a:buChar char="§"/>
        <a:defRPr sz="2000">
          <a:solidFill>
            <a:schemeClr val="tx1"/>
          </a:solidFill>
          <a:latin typeface="+mn-lt"/>
          <a:ea typeface="Arial" charset="0"/>
          <a:cs typeface="+mn-cs"/>
        </a:defRPr>
      </a:lvl8pPr>
      <a:lvl9pPr marL="3886200" indent="-228600" algn="l" rtl="0" fontAlgn="base">
        <a:spcBef>
          <a:spcPct val="20000"/>
        </a:spcBef>
        <a:spcAft>
          <a:spcPct val="0"/>
        </a:spcAft>
        <a:buClr>
          <a:schemeClr val="bg2"/>
        </a:buClr>
        <a:buFont typeface="Wingdings" charset="0"/>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3097550"/>
          </a:xfrm>
        </p:spPr>
        <p:txBody>
          <a:bodyPr/>
          <a:lstStyle/>
          <a:p>
            <a:r>
              <a:rPr lang="en-US" dirty="0" smtClean="0"/>
              <a:t>Franklin-McKinley/SJSU Math Institute</a:t>
            </a:r>
            <a:br>
              <a:rPr lang="en-US" dirty="0" smtClean="0"/>
            </a:br>
            <a:r>
              <a:rPr lang="en-US" dirty="0" smtClean="0"/>
              <a:t>June 13, 2016</a:t>
            </a:r>
            <a:endParaRPr lang="en-US" dirty="0"/>
          </a:p>
        </p:txBody>
      </p:sp>
      <p:sp>
        <p:nvSpPr>
          <p:cNvPr id="3" name="Subtitle 2"/>
          <p:cNvSpPr>
            <a:spLocks noGrp="1"/>
          </p:cNvSpPr>
          <p:nvPr>
            <p:ph type="subTitle" idx="1"/>
          </p:nvPr>
        </p:nvSpPr>
        <p:spPr>
          <a:xfrm flipV="1">
            <a:off x="1322921" y="4215653"/>
            <a:ext cx="6498159"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411066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Representations of Multiplication and Division</a:t>
            </a:r>
            <a:endParaRPr lang="en-US" dirty="0"/>
          </a:p>
        </p:txBody>
      </p:sp>
      <p:sp>
        <p:nvSpPr>
          <p:cNvPr id="3" name="Content Placeholder 2"/>
          <p:cNvSpPr>
            <a:spLocks noGrp="1"/>
          </p:cNvSpPr>
          <p:nvPr>
            <p:ph idx="1"/>
          </p:nvPr>
        </p:nvSpPr>
        <p:spPr/>
        <p:txBody>
          <a:bodyPr/>
          <a:lstStyle/>
          <a:p>
            <a:r>
              <a:rPr lang="en-US" dirty="0" smtClean="0"/>
              <a:t>Model the following word problems with manipulatives and/or drawings.  </a:t>
            </a:r>
          </a:p>
          <a:p>
            <a:r>
              <a:rPr lang="en-US" dirty="0" smtClean="0"/>
              <a:t>Place each problem in a group according to the operation and the specific moves that can be used to solve each problem.</a:t>
            </a:r>
          </a:p>
          <a:p>
            <a:endParaRPr lang="en-US" dirty="0"/>
          </a:p>
        </p:txBody>
      </p:sp>
    </p:spTree>
    <p:extLst>
      <p:ext uri="{BB962C8B-B14F-4D97-AF65-F5344CB8AC3E}">
        <p14:creationId xmlns:p14="http://schemas.microsoft.com/office/powerpoint/2010/main" val="372093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431439"/>
          </a:xfrm>
        </p:spPr>
        <p:txBody>
          <a:bodyPr/>
          <a:lstStyle/>
          <a:p>
            <a:endParaRPr lang="en-US" dirty="0"/>
          </a:p>
        </p:txBody>
      </p:sp>
      <p:sp>
        <p:nvSpPr>
          <p:cNvPr id="3" name="Content Placeholder 2"/>
          <p:cNvSpPr>
            <a:spLocks noGrp="1"/>
          </p:cNvSpPr>
          <p:nvPr>
            <p:ph idx="1"/>
          </p:nvPr>
        </p:nvSpPr>
        <p:spPr>
          <a:xfrm>
            <a:off x="549275" y="365760"/>
            <a:ext cx="8042276" cy="5577841"/>
          </a:xfrm>
        </p:spPr>
        <p:txBody>
          <a:bodyPr>
            <a:normAutofit fontScale="25000" lnSpcReduction="20000"/>
          </a:bodyPr>
          <a:lstStyle/>
          <a:p>
            <a:pPr marL="457200" lvl="0" indent="-457200">
              <a:lnSpc>
                <a:spcPct val="120000"/>
              </a:lnSpc>
              <a:spcBef>
                <a:spcPts val="1200"/>
              </a:spcBef>
              <a:buClrTx/>
              <a:buAutoNum type="arabicPeriod"/>
            </a:pPr>
            <a:r>
              <a:rPr lang="en-US" sz="4200" b="1" dirty="0" smtClean="0"/>
              <a:t>There </a:t>
            </a:r>
            <a:r>
              <a:rPr lang="en-US" sz="4200" b="1" dirty="0"/>
              <a:t>are 4 rows of chairs in the band room.  Each row has 6 chairs.  How many chairs are in the band room</a:t>
            </a:r>
            <a:r>
              <a:rPr lang="en-US" sz="4200" b="1" dirty="0" smtClean="0"/>
              <a:t>?</a:t>
            </a:r>
            <a:r>
              <a:rPr lang="en-US" sz="4200" b="1" dirty="0"/>
              <a:t> </a:t>
            </a:r>
          </a:p>
          <a:p>
            <a:pPr marL="457200" lvl="0" indent="-457200">
              <a:lnSpc>
                <a:spcPct val="120000"/>
              </a:lnSpc>
              <a:spcBef>
                <a:spcPts val="1200"/>
              </a:spcBef>
              <a:buClrTx/>
              <a:buAutoNum type="arabicPeriod"/>
            </a:pPr>
            <a:r>
              <a:rPr lang="en-US" sz="4200" b="1" dirty="0" smtClean="0"/>
              <a:t>Sue </a:t>
            </a:r>
            <a:r>
              <a:rPr lang="en-US" sz="4200" b="1" dirty="0"/>
              <a:t>has 4 blouses and 3 skirts.  How many different outfits can she </a:t>
            </a:r>
            <a:r>
              <a:rPr lang="en-US" sz="4200" b="1" dirty="0" smtClean="0"/>
              <a:t>make?</a:t>
            </a:r>
            <a:endParaRPr lang="en-US" sz="4200" b="1" dirty="0"/>
          </a:p>
          <a:p>
            <a:pPr marL="457200" lvl="0" indent="-457200">
              <a:lnSpc>
                <a:spcPct val="120000"/>
              </a:lnSpc>
              <a:spcBef>
                <a:spcPts val="1200"/>
              </a:spcBef>
              <a:buClrTx/>
              <a:buAutoNum type="arabicPeriod"/>
            </a:pPr>
            <a:r>
              <a:rPr lang="en-US" sz="4200" b="1" dirty="0" smtClean="0"/>
              <a:t>Juan </a:t>
            </a:r>
            <a:r>
              <a:rPr lang="en-US" sz="4200" b="1" dirty="0"/>
              <a:t>has 24 strawberries that he shared evenly with his 4 friends, keeping none for himself.  How many strawberries did each of Juan’s friends </a:t>
            </a:r>
            <a:r>
              <a:rPr lang="en-US" sz="4200" b="1" dirty="0" smtClean="0"/>
              <a:t>receive?</a:t>
            </a:r>
            <a:endParaRPr lang="en-US" sz="4200" b="1" dirty="0"/>
          </a:p>
          <a:p>
            <a:pPr marL="457200" lvl="0" indent="-457200">
              <a:lnSpc>
                <a:spcPct val="120000"/>
              </a:lnSpc>
              <a:spcBef>
                <a:spcPts val="1200"/>
              </a:spcBef>
              <a:buClrTx/>
              <a:buAutoNum type="arabicPeriod"/>
            </a:pPr>
            <a:r>
              <a:rPr lang="en-US" sz="4200" b="1" dirty="0" smtClean="0"/>
              <a:t>There </a:t>
            </a:r>
            <a:r>
              <a:rPr lang="en-US" sz="4200" b="1" dirty="0"/>
              <a:t>are 12 apples in a carton.  Each bag can hold 4 apples.  How many bags are needed to hold all of the </a:t>
            </a:r>
            <a:r>
              <a:rPr lang="en-US" sz="4200" b="1" dirty="0" smtClean="0"/>
              <a:t>apples?</a:t>
            </a:r>
            <a:endParaRPr lang="en-US" sz="4200" b="1" dirty="0"/>
          </a:p>
          <a:p>
            <a:pPr marL="457200" lvl="0" indent="-457200">
              <a:lnSpc>
                <a:spcPct val="120000"/>
              </a:lnSpc>
              <a:spcBef>
                <a:spcPts val="1200"/>
              </a:spcBef>
              <a:buClrTx/>
              <a:buAutoNum type="arabicPeriod"/>
            </a:pPr>
            <a:r>
              <a:rPr lang="en-US" sz="4200" b="1" dirty="0" smtClean="0"/>
              <a:t>Jon </a:t>
            </a:r>
            <a:r>
              <a:rPr lang="en-US" sz="4200" b="1" dirty="0"/>
              <a:t>bought 4 packages of pencils.  Each package has 3 pencils.  How many pencils did he buy </a:t>
            </a:r>
            <a:r>
              <a:rPr lang="en-US" sz="4200" b="1" dirty="0" smtClean="0"/>
              <a:t>altogether?</a:t>
            </a:r>
            <a:endParaRPr lang="en-US" sz="4200" b="1" dirty="0"/>
          </a:p>
          <a:p>
            <a:pPr marL="457200" lvl="0" indent="-457200">
              <a:lnSpc>
                <a:spcPct val="120000"/>
              </a:lnSpc>
              <a:spcBef>
                <a:spcPts val="1200"/>
              </a:spcBef>
              <a:buClrTx/>
              <a:buAutoNum type="arabicPeriod"/>
            </a:pPr>
            <a:r>
              <a:rPr lang="en-US" sz="4200" b="1" dirty="0" smtClean="0"/>
              <a:t>Austin </a:t>
            </a:r>
            <a:r>
              <a:rPr lang="en-US" sz="4200" b="1" dirty="0"/>
              <a:t>likes to watch squirrels find and store acorns for the winter. Gray Squirrels can carry three acorns at a time and there is a pile of 24 acorns.  How many trips would a Gray Squirrel need to make to store all of the acorns in the </a:t>
            </a:r>
            <a:r>
              <a:rPr lang="en-US" sz="4200" b="1" dirty="0" smtClean="0"/>
              <a:t>pile?</a:t>
            </a:r>
          </a:p>
          <a:p>
            <a:pPr marL="457200" lvl="0" indent="-457200">
              <a:lnSpc>
                <a:spcPct val="120000"/>
              </a:lnSpc>
              <a:spcBef>
                <a:spcPts val="1200"/>
              </a:spcBef>
              <a:buClrTx/>
              <a:buAutoNum type="arabicPeriod"/>
            </a:pPr>
            <a:r>
              <a:rPr lang="en-US" sz="4200" b="1" dirty="0" smtClean="0"/>
              <a:t>A </a:t>
            </a:r>
            <a:r>
              <a:rPr lang="en-US" sz="4200" b="1" dirty="0"/>
              <a:t>teacher gives 6 students some cards to play a game.  She has 52 cards total.  The teacher gives each student 1 card until all 52 cards are gone.  Home many students get exactly 9 </a:t>
            </a:r>
            <a:r>
              <a:rPr lang="en-US" sz="4200" b="1" dirty="0" smtClean="0"/>
              <a:t>cards?</a:t>
            </a:r>
          </a:p>
          <a:p>
            <a:pPr marL="457200" lvl="0" indent="-457200">
              <a:lnSpc>
                <a:spcPct val="120000"/>
              </a:lnSpc>
              <a:spcBef>
                <a:spcPts val="1200"/>
              </a:spcBef>
              <a:buClrTx/>
              <a:buAutoNum type="arabicPeriod"/>
            </a:pPr>
            <a:r>
              <a:rPr lang="en-US" sz="4200" b="1" dirty="0" smtClean="0"/>
              <a:t>Nicole </a:t>
            </a:r>
            <a:r>
              <a:rPr lang="en-US" sz="4200" b="1" dirty="0"/>
              <a:t>is helping set up tables in the cafeteria.  </a:t>
            </a:r>
            <a:r>
              <a:rPr lang="en-US" sz="4200" b="1" dirty="0" smtClean="0"/>
              <a:t>Each </a:t>
            </a:r>
            <a:r>
              <a:rPr lang="en-US" sz="4200" b="1" dirty="0"/>
              <a:t>table in the cafeteria seats 8 students.  </a:t>
            </a:r>
            <a:r>
              <a:rPr lang="en-US" sz="4200" b="1" dirty="0" smtClean="0"/>
              <a:t>Fourth </a:t>
            </a:r>
            <a:r>
              <a:rPr lang="en-US" sz="4200" b="1" dirty="0"/>
              <a:t>grade students must fill a whole table before sitting at another </a:t>
            </a:r>
            <a:r>
              <a:rPr lang="en-US" sz="4200" b="1" dirty="0" smtClean="0"/>
              <a:t>table.</a:t>
            </a:r>
            <a:r>
              <a:rPr lang="en-US" sz="4200" b="1" dirty="0"/>
              <a:t> </a:t>
            </a:r>
            <a:r>
              <a:rPr lang="en-US" sz="4200" b="1" dirty="0" smtClean="0"/>
              <a:t> There </a:t>
            </a:r>
            <a:r>
              <a:rPr lang="en-US" sz="4200" b="1" dirty="0"/>
              <a:t>are 32 fourth grade students.  </a:t>
            </a:r>
            <a:r>
              <a:rPr lang="en-US" sz="4200" b="1" dirty="0" smtClean="0"/>
              <a:t>How </a:t>
            </a:r>
            <a:r>
              <a:rPr lang="en-US" sz="4200" b="1" dirty="0"/>
              <a:t>many tables does Nicole need to set </a:t>
            </a:r>
            <a:r>
              <a:rPr lang="en-US" sz="4200" b="1" dirty="0" smtClean="0"/>
              <a:t>up?</a:t>
            </a:r>
            <a:endParaRPr lang="en-US" sz="4200" b="1" dirty="0"/>
          </a:p>
          <a:p>
            <a:pPr marL="457200" lvl="0" indent="-457200">
              <a:lnSpc>
                <a:spcPct val="120000"/>
              </a:lnSpc>
              <a:spcBef>
                <a:spcPts val="1200"/>
              </a:spcBef>
              <a:buClrTx/>
              <a:buAutoNum type="arabicPeriod"/>
            </a:pPr>
            <a:r>
              <a:rPr lang="en-US" sz="4200" b="1" dirty="0" smtClean="0"/>
              <a:t>There </a:t>
            </a:r>
            <a:r>
              <a:rPr lang="en-US" sz="4200" b="1" dirty="0"/>
              <a:t>are two loaves of bread in each row.  How many loaves of bread are there in 5 </a:t>
            </a:r>
            <a:r>
              <a:rPr lang="en-US" sz="4200" b="1" dirty="0" smtClean="0"/>
              <a:t>rows?</a:t>
            </a:r>
            <a:endParaRPr lang="en-US" sz="4200" b="1" dirty="0"/>
          </a:p>
          <a:p>
            <a:pPr marL="457200" lvl="0" indent="-457200">
              <a:lnSpc>
                <a:spcPct val="120000"/>
              </a:lnSpc>
              <a:spcBef>
                <a:spcPts val="1200"/>
              </a:spcBef>
              <a:buClrTx/>
              <a:buAutoNum type="arabicPeriod"/>
            </a:pPr>
            <a:r>
              <a:rPr lang="en-US" sz="4200" b="1" dirty="0" smtClean="0"/>
              <a:t>Jordan </a:t>
            </a:r>
            <a:r>
              <a:rPr lang="en-US" sz="4200" b="1" dirty="0"/>
              <a:t>uses 3 lemons to make a pitcher of lemonade.  He makes 4 pitchers.  How many lemons does he use </a:t>
            </a:r>
            <a:r>
              <a:rPr lang="en-US" sz="4200" b="1" dirty="0" smtClean="0"/>
              <a:t>altogether?</a:t>
            </a:r>
            <a:endParaRPr lang="en-US" sz="4200" b="1" dirty="0"/>
          </a:p>
          <a:p>
            <a:pPr marL="457200" lvl="0" indent="-457200">
              <a:lnSpc>
                <a:spcPct val="120000"/>
              </a:lnSpc>
              <a:spcBef>
                <a:spcPts val="1200"/>
              </a:spcBef>
              <a:buClrTx/>
              <a:buAutoNum type="arabicPeriod"/>
            </a:pPr>
            <a:r>
              <a:rPr lang="en-US" sz="4200" b="1" dirty="0" smtClean="0"/>
              <a:t>The </a:t>
            </a:r>
            <a:r>
              <a:rPr lang="en-US" sz="4200" b="1" dirty="0"/>
              <a:t>cost of buying a movie is 4 times the cost of renting a movie.  It costs $20 to buy a movie.  What is the cost, in dollars, of renting a </a:t>
            </a:r>
            <a:r>
              <a:rPr lang="en-US" sz="4200" b="1" dirty="0" smtClean="0"/>
              <a:t>movie?</a:t>
            </a:r>
          </a:p>
          <a:p>
            <a:pPr marL="457200" lvl="0" indent="-457200">
              <a:lnSpc>
                <a:spcPct val="120000"/>
              </a:lnSpc>
              <a:spcBef>
                <a:spcPts val="1200"/>
              </a:spcBef>
              <a:buClrTx/>
              <a:buAutoNum type="arabicPeriod"/>
            </a:pPr>
            <a:r>
              <a:rPr lang="en-US" sz="4200" b="1" dirty="0" smtClean="0"/>
              <a:t>A </a:t>
            </a:r>
            <a:r>
              <a:rPr lang="en-US" sz="4200" b="1" dirty="0"/>
              <a:t>cat has 2 times as many toys as a puppy.  The cat has 12 toys.  How many toys does the puppy </a:t>
            </a:r>
            <a:r>
              <a:rPr lang="en-US" sz="4200" b="1" dirty="0" smtClean="0"/>
              <a:t>have?</a:t>
            </a:r>
          </a:p>
          <a:p>
            <a:pPr marL="457200" lvl="0" indent="-457200">
              <a:lnSpc>
                <a:spcPct val="120000"/>
              </a:lnSpc>
              <a:spcBef>
                <a:spcPts val="1200"/>
              </a:spcBef>
              <a:buClrTx/>
              <a:buAutoNum type="arabicPeriod"/>
            </a:pPr>
            <a:r>
              <a:rPr lang="en-US" sz="4200" b="1" dirty="0" smtClean="0"/>
              <a:t>A </a:t>
            </a:r>
            <a:r>
              <a:rPr lang="en-US" sz="4200" b="1" dirty="0"/>
              <a:t>cat has 6 toys and a puppy has 12 toys.  How many times as many toys does the puppy </a:t>
            </a:r>
            <a:r>
              <a:rPr lang="en-US" sz="4200" b="1" dirty="0" smtClean="0"/>
              <a:t>have?</a:t>
            </a:r>
          </a:p>
          <a:p>
            <a:pPr marL="457200" lvl="0" indent="-457200">
              <a:lnSpc>
                <a:spcPct val="120000"/>
              </a:lnSpc>
              <a:spcBef>
                <a:spcPts val="1200"/>
              </a:spcBef>
              <a:buClrTx/>
              <a:buAutoNum type="arabicPeriod"/>
            </a:pPr>
            <a:r>
              <a:rPr lang="en-US" sz="4200" b="1" dirty="0" smtClean="0"/>
              <a:t>Jill </a:t>
            </a:r>
            <a:r>
              <a:rPr lang="en-US" sz="4200" b="1" dirty="0"/>
              <a:t>picked 6 apples.  Mark picked 4 times as many apples as Jill.  How many apples did Mark pick?</a:t>
            </a:r>
          </a:p>
          <a:p>
            <a:pPr marL="0" indent="0">
              <a:buClrTx/>
              <a:buNone/>
            </a:pPr>
            <a:endParaRPr lang="en-US" dirty="0"/>
          </a:p>
        </p:txBody>
      </p:sp>
    </p:spTree>
    <p:extLst>
      <p:ext uri="{BB962C8B-B14F-4D97-AF65-F5344CB8AC3E}">
        <p14:creationId xmlns:p14="http://schemas.microsoft.com/office/powerpoint/2010/main" val="165880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Representations of Multiplication</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Equal Groups (Repeated Addition)</a:t>
            </a:r>
          </a:p>
          <a:p>
            <a:pPr marL="457200" indent="-457200">
              <a:buAutoNum type="arabicPeriod"/>
            </a:pPr>
            <a:r>
              <a:rPr lang="en-US" dirty="0" smtClean="0"/>
              <a:t>Array</a:t>
            </a:r>
          </a:p>
          <a:p>
            <a:pPr marL="457200" indent="-457200">
              <a:buAutoNum type="arabicPeriod"/>
            </a:pPr>
            <a:r>
              <a:rPr lang="en-US" dirty="0" smtClean="0"/>
              <a:t>Area</a:t>
            </a:r>
          </a:p>
          <a:p>
            <a:pPr marL="457200" indent="-457200">
              <a:buAutoNum type="arabicPeriod"/>
            </a:pPr>
            <a:r>
              <a:rPr lang="en-US" dirty="0" smtClean="0"/>
              <a:t>Cartesian Product</a:t>
            </a:r>
            <a:endParaRPr lang="en-US" dirty="0"/>
          </a:p>
        </p:txBody>
      </p:sp>
    </p:spTree>
    <p:extLst>
      <p:ext uri="{BB962C8B-B14F-4D97-AF65-F5344CB8AC3E}">
        <p14:creationId xmlns:p14="http://schemas.microsoft.com/office/powerpoint/2010/main" val="2075101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Representations of Division</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Number of Groups Unknown  (Also called Measurement or Repeated Subtraction)</a:t>
            </a:r>
          </a:p>
          <a:p>
            <a:pPr marL="457200" indent="-457200">
              <a:buAutoNum type="arabicPeriod"/>
            </a:pPr>
            <a:r>
              <a:rPr lang="en-US" dirty="0" smtClean="0"/>
              <a:t>Size of Group Unknown (Also called Partition or Sharing)</a:t>
            </a:r>
          </a:p>
        </p:txBody>
      </p:sp>
    </p:spTree>
    <p:extLst>
      <p:ext uri="{BB962C8B-B14F-4D97-AF65-F5344CB8AC3E}">
        <p14:creationId xmlns:p14="http://schemas.microsoft.com/office/powerpoint/2010/main" val="4003320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6-10 at 11.54.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94" y="461851"/>
            <a:ext cx="8267700" cy="5905500"/>
          </a:xfrm>
          <a:prstGeom prst="rect">
            <a:avLst/>
          </a:prstGeom>
        </p:spPr>
      </p:pic>
    </p:spTree>
    <p:extLst>
      <p:ext uri="{BB962C8B-B14F-4D97-AF65-F5344CB8AC3E}">
        <p14:creationId xmlns:p14="http://schemas.microsoft.com/office/powerpoint/2010/main" val="2532165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7971" y="61709"/>
            <a:ext cx="8227057" cy="646331"/>
          </a:xfrm>
          <a:prstGeom prst="rect">
            <a:avLst/>
          </a:prstGeom>
          <a:noFill/>
        </p:spPr>
        <p:txBody>
          <a:bodyPr wrap="none" rtlCol="0">
            <a:spAutoFit/>
          </a:bodyPr>
          <a:lstStyle/>
          <a:p>
            <a:r>
              <a:rPr lang="en-US" sz="3600" dirty="0" smtClean="0"/>
              <a:t>Multiplication Learning Progressions</a:t>
            </a:r>
            <a:endParaRPr lang="en-US" sz="3600" dirty="0"/>
          </a:p>
        </p:txBody>
      </p:sp>
      <p:pic>
        <p:nvPicPr>
          <p:cNvPr id="5" name="Picture 4" descr="Screen Shot 2016-06-08 at 1.54.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199" y="708041"/>
            <a:ext cx="6924322" cy="5469210"/>
          </a:xfrm>
          <a:prstGeom prst="rect">
            <a:avLst/>
          </a:prstGeom>
        </p:spPr>
      </p:pic>
      <p:sp>
        <p:nvSpPr>
          <p:cNvPr id="6" name="TextBox 5"/>
          <p:cNvSpPr txBox="1"/>
          <p:nvPr/>
        </p:nvSpPr>
        <p:spPr>
          <a:xfrm>
            <a:off x="1096702" y="6446664"/>
            <a:ext cx="6497241" cy="369332"/>
          </a:xfrm>
          <a:prstGeom prst="rect">
            <a:avLst/>
          </a:prstGeom>
          <a:noFill/>
        </p:spPr>
        <p:txBody>
          <a:bodyPr wrap="none" rtlCol="0">
            <a:spAutoFit/>
          </a:bodyPr>
          <a:lstStyle/>
          <a:p>
            <a:r>
              <a:rPr lang="en-US" dirty="0" smtClean="0"/>
              <a:t>Trace the multiplication strand from 3</a:t>
            </a:r>
            <a:r>
              <a:rPr lang="en-US" baseline="30000" dirty="0" smtClean="0"/>
              <a:t>rd</a:t>
            </a:r>
            <a:r>
              <a:rPr lang="en-US" dirty="0" smtClean="0"/>
              <a:t> through 5</a:t>
            </a:r>
            <a:r>
              <a:rPr lang="en-US" baseline="30000" dirty="0" smtClean="0"/>
              <a:t>th</a:t>
            </a:r>
            <a:r>
              <a:rPr lang="en-US" dirty="0" smtClean="0"/>
              <a:t> grade.</a:t>
            </a:r>
            <a:endParaRPr lang="en-US" dirty="0"/>
          </a:p>
        </p:txBody>
      </p:sp>
    </p:spTree>
    <p:extLst>
      <p:ext uri="{BB962C8B-B14F-4D97-AF65-F5344CB8AC3E}">
        <p14:creationId xmlns:p14="http://schemas.microsoft.com/office/powerpoint/2010/main" val="2229712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2387" y="327144"/>
            <a:ext cx="2769583" cy="646331"/>
          </a:xfrm>
          <a:prstGeom prst="rect">
            <a:avLst/>
          </a:prstGeom>
          <a:noFill/>
        </p:spPr>
        <p:txBody>
          <a:bodyPr wrap="none" rtlCol="0">
            <a:spAutoFit/>
          </a:bodyPr>
          <a:lstStyle/>
          <a:p>
            <a:r>
              <a:rPr lang="en-US" sz="3600" dirty="0" smtClean="0"/>
              <a:t>Third </a:t>
            </a:r>
            <a:r>
              <a:rPr lang="en-US" sz="3600" dirty="0"/>
              <a:t>G</a:t>
            </a:r>
            <a:r>
              <a:rPr lang="en-US" sz="3600" dirty="0" smtClean="0"/>
              <a:t>rade</a:t>
            </a:r>
            <a:endParaRPr lang="en-US" sz="3600" dirty="0"/>
          </a:p>
        </p:txBody>
      </p:sp>
      <p:pic>
        <p:nvPicPr>
          <p:cNvPr id="5" name="Picture 4" descr="Screen Shot 2016-06-10 at 11.58.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3475"/>
            <a:ext cx="5462328" cy="5663148"/>
          </a:xfrm>
          <a:prstGeom prst="rect">
            <a:avLst/>
          </a:prstGeom>
        </p:spPr>
      </p:pic>
      <p:sp>
        <p:nvSpPr>
          <p:cNvPr id="8" name="TextBox 7"/>
          <p:cNvSpPr txBox="1"/>
          <p:nvPr/>
        </p:nvSpPr>
        <p:spPr>
          <a:xfrm>
            <a:off x="5732666" y="4276189"/>
            <a:ext cx="3368054" cy="2031325"/>
          </a:xfrm>
          <a:prstGeom prst="rect">
            <a:avLst/>
          </a:prstGeom>
          <a:noFill/>
        </p:spPr>
        <p:txBody>
          <a:bodyPr wrap="none" rtlCol="0">
            <a:spAutoFit/>
          </a:bodyPr>
          <a:lstStyle/>
          <a:p>
            <a:r>
              <a:rPr lang="en-US" u="sng" dirty="0" smtClean="0"/>
              <a:t>Excellent children’s literature</a:t>
            </a:r>
          </a:p>
          <a:p>
            <a:endParaRPr lang="en-US" dirty="0"/>
          </a:p>
          <a:p>
            <a:r>
              <a:rPr lang="en-US" i="1" dirty="0" smtClean="0"/>
              <a:t>Amanda Bean’s Amazing</a:t>
            </a:r>
          </a:p>
          <a:p>
            <a:r>
              <a:rPr lang="en-US" i="1" dirty="0" smtClean="0"/>
              <a:t>Dream   </a:t>
            </a:r>
            <a:r>
              <a:rPr lang="en-US" dirty="0" smtClean="0"/>
              <a:t>(</a:t>
            </a:r>
            <a:r>
              <a:rPr lang="en-US" dirty="0" err="1"/>
              <a:t>N</a:t>
            </a:r>
            <a:r>
              <a:rPr lang="en-US" dirty="0" err="1" smtClean="0"/>
              <a:t>euschwander</a:t>
            </a:r>
            <a:r>
              <a:rPr lang="en-US" dirty="0" smtClean="0"/>
              <a:t>)</a:t>
            </a:r>
          </a:p>
          <a:p>
            <a:endParaRPr lang="en-US" dirty="0"/>
          </a:p>
          <a:p>
            <a:r>
              <a:rPr lang="en-US" i="1" dirty="0" smtClean="0"/>
              <a:t>Each Orange Had 8 Slices</a:t>
            </a:r>
          </a:p>
          <a:p>
            <a:r>
              <a:rPr lang="en-US" dirty="0" smtClean="0"/>
              <a:t>(</a:t>
            </a:r>
            <a:r>
              <a:rPr lang="en-US" dirty="0" err="1" smtClean="0"/>
              <a:t>Giganti</a:t>
            </a:r>
            <a:r>
              <a:rPr lang="en-US" dirty="0" smtClean="0"/>
              <a:t>)</a:t>
            </a:r>
            <a:endParaRPr lang="en-US" dirty="0"/>
          </a:p>
        </p:txBody>
      </p:sp>
      <p:pic>
        <p:nvPicPr>
          <p:cNvPr id="9" name="Picture 8" descr="Screen Shot 2016-06-10 at 12.40.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302" y="2290419"/>
            <a:ext cx="3771119" cy="1809324"/>
          </a:xfrm>
          <a:prstGeom prst="rect">
            <a:avLst/>
          </a:prstGeom>
        </p:spPr>
      </p:pic>
      <p:sp>
        <p:nvSpPr>
          <p:cNvPr id="10" name="TextBox 9"/>
          <p:cNvSpPr txBox="1"/>
          <p:nvPr/>
        </p:nvSpPr>
        <p:spPr>
          <a:xfrm>
            <a:off x="6233890" y="1808915"/>
            <a:ext cx="1415923" cy="369332"/>
          </a:xfrm>
          <a:prstGeom prst="rect">
            <a:avLst/>
          </a:prstGeom>
          <a:noFill/>
        </p:spPr>
        <p:txBody>
          <a:bodyPr wrap="none" rtlCol="0">
            <a:spAutoFit/>
          </a:bodyPr>
          <a:lstStyle/>
          <a:p>
            <a:r>
              <a:rPr lang="en-US" dirty="0" smtClean="0"/>
              <a:t>Area Model</a:t>
            </a:r>
            <a:endParaRPr lang="en-US" dirty="0"/>
          </a:p>
        </p:txBody>
      </p:sp>
    </p:spTree>
    <p:extLst>
      <p:ext uri="{BB962C8B-B14F-4D97-AF65-F5344CB8AC3E}">
        <p14:creationId xmlns:p14="http://schemas.microsoft.com/office/powerpoint/2010/main" val="428942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7829" y="84933"/>
            <a:ext cx="2221807" cy="646331"/>
          </a:xfrm>
          <a:prstGeom prst="rect">
            <a:avLst/>
          </a:prstGeom>
          <a:noFill/>
        </p:spPr>
        <p:txBody>
          <a:bodyPr wrap="none" rtlCol="0">
            <a:spAutoFit/>
          </a:bodyPr>
          <a:lstStyle/>
          <a:p>
            <a:r>
              <a:rPr lang="en-US" sz="3600" dirty="0"/>
              <a:t>4</a:t>
            </a:r>
            <a:r>
              <a:rPr lang="en-US" sz="3600" baseline="30000" dirty="0" smtClean="0"/>
              <a:t>th</a:t>
            </a:r>
            <a:r>
              <a:rPr lang="en-US" sz="3600" dirty="0" smtClean="0"/>
              <a:t> Grade</a:t>
            </a:r>
            <a:endParaRPr lang="en-US" sz="3600" dirty="0"/>
          </a:p>
        </p:txBody>
      </p:sp>
      <p:sp>
        <p:nvSpPr>
          <p:cNvPr id="6" name="TextBox 5"/>
          <p:cNvSpPr txBox="1"/>
          <p:nvPr/>
        </p:nvSpPr>
        <p:spPr>
          <a:xfrm>
            <a:off x="942780" y="942945"/>
            <a:ext cx="7179594" cy="5632311"/>
          </a:xfrm>
          <a:prstGeom prst="rect">
            <a:avLst/>
          </a:prstGeom>
          <a:noFill/>
        </p:spPr>
        <p:txBody>
          <a:bodyPr wrap="none" rtlCol="0">
            <a:spAutoFit/>
          </a:bodyPr>
          <a:lstStyle/>
          <a:p>
            <a:r>
              <a:rPr lang="en-US" dirty="0" smtClean="0"/>
              <a:t>A new addition…</a:t>
            </a:r>
          </a:p>
          <a:p>
            <a:endParaRPr lang="en-US" dirty="0"/>
          </a:p>
          <a:p>
            <a:r>
              <a:rPr lang="en-US" sz="2800" u="sng" dirty="0" smtClean="0"/>
              <a:t>Multiplicative Compare Problems</a:t>
            </a:r>
          </a:p>
          <a:p>
            <a:r>
              <a:rPr lang="en-US" sz="2800" dirty="0"/>
              <a:t> </a:t>
            </a:r>
            <a:r>
              <a:rPr lang="en-US" sz="2800" dirty="0" smtClean="0"/>
              <a:t>        “times as much as…”</a:t>
            </a:r>
          </a:p>
          <a:p>
            <a:endParaRPr lang="en-US" sz="2800" dirty="0"/>
          </a:p>
          <a:p>
            <a:r>
              <a:rPr lang="en-US" sz="2800" dirty="0" smtClean="0"/>
              <a:t>“A blue hat costs 5 dollars. A red hat costs </a:t>
            </a:r>
          </a:p>
          <a:p>
            <a:r>
              <a:rPr lang="en-US" sz="2800" i="1" dirty="0" smtClean="0"/>
              <a:t>three times as much as</a:t>
            </a:r>
            <a:r>
              <a:rPr lang="en-US" sz="2800" b="1" i="1" dirty="0" smtClean="0"/>
              <a:t> </a:t>
            </a:r>
            <a:r>
              <a:rPr lang="en-US" sz="2800" dirty="0" smtClean="0"/>
              <a:t>the blue hat. How</a:t>
            </a:r>
          </a:p>
          <a:p>
            <a:r>
              <a:rPr lang="en-US" sz="2800" dirty="0"/>
              <a:t>m</a:t>
            </a:r>
            <a:r>
              <a:rPr lang="en-US" sz="2800" dirty="0" smtClean="0"/>
              <a:t>uch does the red hat cost?”</a:t>
            </a:r>
          </a:p>
          <a:p>
            <a:endParaRPr lang="en-US" sz="2000" dirty="0"/>
          </a:p>
          <a:p>
            <a:r>
              <a:rPr lang="en-US" sz="2000" dirty="0" smtClean="0"/>
              <a:t>or</a:t>
            </a:r>
          </a:p>
          <a:p>
            <a:endParaRPr lang="en-US" sz="1600" dirty="0" smtClean="0"/>
          </a:p>
          <a:p>
            <a:r>
              <a:rPr lang="en-US" sz="2800" dirty="0" smtClean="0"/>
              <a:t>“A red hat costs 15 dollars and that is </a:t>
            </a:r>
            <a:r>
              <a:rPr lang="en-US" sz="2800" b="1" i="1" dirty="0" smtClean="0"/>
              <a:t>three </a:t>
            </a:r>
          </a:p>
          <a:p>
            <a:r>
              <a:rPr lang="en-US" sz="2800" b="1" i="1" dirty="0" smtClean="0"/>
              <a:t>times as much as</a:t>
            </a:r>
            <a:r>
              <a:rPr lang="en-US" sz="2800" dirty="0" smtClean="0"/>
              <a:t> the cost of the blue hat. </a:t>
            </a:r>
          </a:p>
          <a:p>
            <a:r>
              <a:rPr lang="en-US" sz="2800" dirty="0" smtClean="0"/>
              <a:t>How much does the blue hat cost?”</a:t>
            </a:r>
          </a:p>
          <a:p>
            <a:endParaRPr lang="en-US" sz="1600" dirty="0"/>
          </a:p>
        </p:txBody>
      </p:sp>
    </p:spTree>
    <p:extLst>
      <p:ext uri="{BB962C8B-B14F-4D97-AF65-F5344CB8AC3E}">
        <p14:creationId xmlns:p14="http://schemas.microsoft.com/office/powerpoint/2010/main" val="603753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5435" y="177441"/>
            <a:ext cx="6549088" cy="1077218"/>
          </a:xfrm>
          <a:prstGeom prst="rect">
            <a:avLst/>
          </a:prstGeom>
          <a:noFill/>
        </p:spPr>
        <p:txBody>
          <a:bodyPr wrap="none" rtlCol="0">
            <a:spAutoFit/>
          </a:bodyPr>
          <a:lstStyle/>
          <a:p>
            <a:pPr algn="ctr"/>
            <a:r>
              <a:rPr lang="en-US" sz="3600" dirty="0" smtClean="0"/>
              <a:t>4</a:t>
            </a:r>
            <a:r>
              <a:rPr lang="en-US" sz="3600" baseline="30000" dirty="0" smtClean="0"/>
              <a:t>th</a:t>
            </a:r>
            <a:r>
              <a:rPr lang="en-US" sz="3600" dirty="0" smtClean="0"/>
              <a:t> and 5</a:t>
            </a:r>
            <a:r>
              <a:rPr lang="en-US" sz="3600" baseline="30000" dirty="0" smtClean="0"/>
              <a:t>th</a:t>
            </a:r>
            <a:r>
              <a:rPr lang="en-US" sz="3600" dirty="0" smtClean="0"/>
              <a:t> grade</a:t>
            </a:r>
            <a:endParaRPr lang="en-US" sz="2800" dirty="0" smtClean="0"/>
          </a:p>
          <a:p>
            <a:pPr algn="ctr"/>
            <a:r>
              <a:rPr lang="en-US" sz="2800" dirty="0"/>
              <a:t>m</a:t>
            </a:r>
            <a:r>
              <a:rPr lang="en-US" sz="2800" dirty="0" smtClean="0"/>
              <a:t>ulti-digit multiplication and division</a:t>
            </a:r>
            <a:endParaRPr lang="en-US" sz="3600" dirty="0"/>
          </a:p>
        </p:txBody>
      </p:sp>
      <p:pic>
        <p:nvPicPr>
          <p:cNvPr id="5" name="Picture 4" descr="Screen Shot 2016-06-10 at 11.25.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943" y="1196928"/>
            <a:ext cx="7254032" cy="5573515"/>
          </a:xfrm>
          <a:prstGeom prst="rect">
            <a:avLst/>
          </a:prstGeom>
        </p:spPr>
      </p:pic>
    </p:spTree>
    <p:extLst>
      <p:ext uri="{BB962C8B-B14F-4D97-AF65-F5344CB8AC3E}">
        <p14:creationId xmlns:p14="http://schemas.microsoft.com/office/powerpoint/2010/main" val="440260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48579" y="546874"/>
            <a:ext cx="2221807" cy="646331"/>
          </a:xfrm>
          <a:prstGeom prst="rect">
            <a:avLst/>
          </a:prstGeom>
          <a:noFill/>
        </p:spPr>
        <p:txBody>
          <a:bodyPr wrap="none" rtlCol="0">
            <a:spAutoFit/>
          </a:bodyPr>
          <a:lstStyle/>
          <a:p>
            <a:r>
              <a:rPr lang="en-US" sz="3600" dirty="0" smtClean="0"/>
              <a:t>5</a:t>
            </a:r>
            <a:r>
              <a:rPr lang="en-US" sz="3600" baseline="30000" dirty="0" smtClean="0"/>
              <a:t>th</a:t>
            </a:r>
            <a:r>
              <a:rPr lang="en-US" sz="3600" dirty="0" smtClean="0"/>
              <a:t> Grade</a:t>
            </a:r>
            <a:endParaRPr lang="en-US" sz="3600" dirty="0"/>
          </a:p>
        </p:txBody>
      </p:sp>
      <p:pic>
        <p:nvPicPr>
          <p:cNvPr id="5" name="Picture 4" descr="Screen Shot 2016-06-10 at 12.48.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66784" cy="3598586"/>
          </a:xfrm>
          <a:prstGeom prst="rect">
            <a:avLst/>
          </a:prstGeom>
        </p:spPr>
      </p:pic>
      <p:pic>
        <p:nvPicPr>
          <p:cNvPr id="6" name="Picture 5" descr="Screen Shot 2016-06-10 at 12.50.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686" y="3775494"/>
            <a:ext cx="4732180" cy="2555707"/>
          </a:xfrm>
          <a:prstGeom prst="rect">
            <a:avLst/>
          </a:prstGeom>
        </p:spPr>
      </p:pic>
      <p:sp>
        <p:nvSpPr>
          <p:cNvPr id="7" name="TextBox 6"/>
          <p:cNvSpPr txBox="1"/>
          <p:nvPr/>
        </p:nvSpPr>
        <p:spPr>
          <a:xfrm>
            <a:off x="3493855" y="1516371"/>
            <a:ext cx="5809012" cy="830997"/>
          </a:xfrm>
          <a:prstGeom prst="rect">
            <a:avLst/>
          </a:prstGeom>
          <a:noFill/>
        </p:spPr>
        <p:txBody>
          <a:bodyPr wrap="none" rtlCol="0">
            <a:spAutoFit/>
          </a:bodyPr>
          <a:lstStyle/>
          <a:p>
            <a:r>
              <a:rPr lang="en-US" sz="2400" b="1" i="1" dirty="0" smtClean="0"/>
              <a:t>Generalizing</a:t>
            </a:r>
            <a:r>
              <a:rPr lang="en-US" sz="2400" dirty="0" smtClean="0"/>
              <a:t> the operations to</a:t>
            </a:r>
          </a:p>
          <a:p>
            <a:r>
              <a:rPr lang="en-US" sz="2400" dirty="0" smtClean="0"/>
              <a:t> fractions, decimals, mixed numbers…</a:t>
            </a:r>
            <a:endParaRPr lang="en-US" sz="2400" dirty="0"/>
          </a:p>
        </p:txBody>
      </p:sp>
    </p:spTree>
    <p:extLst>
      <p:ext uri="{BB962C8B-B14F-4D97-AF65-F5344CB8AC3E}">
        <p14:creationId xmlns:p14="http://schemas.microsoft.com/office/powerpoint/2010/main" val="7374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b="1" dirty="0"/>
              <a:t>8:00-8:30	</a:t>
            </a:r>
            <a:r>
              <a:rPr lang="en-US" b="1" dirty="0" smtClean="0"/>
              <a:t>	Refreshments</a:t>
            </a:r>
            <a:endParaRPr lang="en-US" dirty="0"/>
          </a:p>
          <a:p>
            <a:pPr marL="0" indent="0">
              <a:buNone/>
            </a:pPr>
            <a:r>
              <a:rPr lang="en-US" b="1" dirty="0"/>
              <a:t>8:30-9:30	</a:t>
            </a:r>
            <a:r>
              <a:rPr lang="en-US" b="1" dirty="0" smtClean="0"/>
              <a:t>	Pre-assessment</a:t>
            </a:r>
            <a:endParaRPr lang="en-US" dirty="0"/>
          </a:p>
          <a:p>
            <a:pPr marL="0" indent="0">
              <a:buNone/>
            </a:pPr>
            <a:r>
              <a:rPr lang="en-US" b="1" dirty="0"/>
              <a:t>9:30—10	</a:t>
            </a:r>
            <a:r>
              <a:rPr lang="en-US" b="1" dirty="0" smtClean="0"/>
              <a:t>	Overview </a:t>
            </a:r>
            <a:r>
              <a:rPr lang="en-US" b="1" dirty="0"/>
              <a:t>of 5-day Outcomes &amp; Project-</a:t>
            </a:r>
            <a:r>
              <a:rPr lang="en-US" b="1" dirty="0" err="1"/>
              <a:t>Ferdie</a:t>
            </a:r>
            <a:r>
              <a:rPr lang="en-US" b="1" dirty="0"/>
              <a:t> </a:t>
            </a:r>
            <a:endParaRPr lang="en-US" b="1" dirty="0" smtClean="0"/>
          </a:p>
          <a:p>
            <a:pPr marL="0" indent="0">
              <a:buNone/>
            </a:pPr>
            <a:r>
              <a:rPr lang="en-US" b="1" dirty="0" smtClean="0"/>
              <a:t>10-10:30</a:t>
            </a:r>
            <a:r>
              <a:rPr lang="en-US" b="1" dirty="0"/>
              <a:t>	</a:t>
            </a:r>
            <a:r>
              <a:rPr lang="en-US" b="1" dirty="0" smtClean="0"/>
              <a:t>	Develop </a:t>
            </a:r>
            <a:r>
              <a:rPr lang="en-US" b="1" dirty="0"/>
              <a:t>group work norms-Patty</a:t>
            </a:r>
            <a:endParaRPr lang="en-US" dirty="0"/>
          </a:p>
          <a:p>
            <a:pPr marL="0" indent="0">
              <a:buNone/>
            </a:pPr>
            <a:r>
              <a:rPr lang="en-US" b="1" dirty="0" smtClean="0"/>
              <a:t>10:30-12:00</a:t>
            </a:r>
            <a:r>
              <a:rPr lang="en-US" b="1" dirty="0"/>
              <a:t>	</a:t>
            </a:r>
            <a:r>
              <a:rPr lang="en-US" b="1" dirty="0" smtClean="0"/>
              <a:t>	Representations of Multiplication/Division </a:t>
            </a:r>
            <a:r>
              <a:rPr lang="en-US" b="1" dirty="0"/>
              <a:t>-Cheryl  </a:t>
            </a:r>
          </a:p>
          <a:p>
            <a:pPr marL="0" indent="0">
              <a:buNone/>
            </a:pPr>
            <a:r>
              <a:rPr lang="en-US" b="1" dirty="0" smtClean="0"/>
              <a:t>		Learning </a:t>
            </a:r>
            <a:r>
              <a:rPr lang="en-US" b="1" dirty="0"/>
              <a:t>Progressions </a:t>
            </a:r>
            <a:r>
              <a:rPr lang="en-US" b="1" dirty="0" smtClean="0"/>
              <a:t> for Multiplication/Division- </a:t>
            </a:r>
            <a:r>
              <a:rPr lang="en-US" b="1" dirty="0"/>
              <a:t>Patty </a:t>
            </a:r>
            <a:endParaRPr lang="en-US" b="1" dirty="0" smtClean="0"/>
          </a:p>
          <a:p>
            <a:pPr marL="0" indent="0">
              <a:buNone/>
            </a:pPr>
            <a:r>
              <a:rPr lang="en-US" b="1" dirty="0" smtClean="0"/>
              <a:t>12:00-12:30</a:t>
            </a:r>
            <a:r>
              <a:rPr lang="en-US" b="1" dirty="0"/>
              <a:t>		Lunch</a:t>
            </a:r>
            <a:endParaRPr lang="en-US" dirty="0"/>
          </a:p>
          <a:p>
            <a:pPr marL="0" indent="0">
              <a:buNone/>
            </a:pPr>
            <a:r>
              <a:rPr lang="en-US" b="1" dirty="0"/>
              <a:t>12:30-1:20		Group Work Activity: Cover Up - Patty</a:t>
            </a:r>
            <a:endParaRPr lang="en-US" dirty="0"/>
          </a:p>
          <a:p>
            <a:pPr marL="0" indent="0">
              <a:buNone/>
            </a:pPr>
            <a:r>
              <a:rPr lang="en-US" b="1" dirty="0"/>
              <a:t>1:30-3:00		</a:t>
            </a:r>
            <a:r>
              <a:rPr lang="en-US" b="1" dirty="0" err="1"/>
              <a:t>Judit</a:t>
            </a:r>
            <a:r>
              <a:rPr lang="en-US" b="1" dirty="0"/>
              <a:t> </a:t>
            </a:r>
            <a:r>
              <a:rPr lang="en-US" b="1" dirty="0" err="1"/>
              <a:t>Moschkovich</a:t>
            </a:r>
            <a:endParaRPr lang="en-US" dirty="0"/>
          </a:p>
          <a:p>
            <a:pPr marL="0" indent="0">
              <a:buNone/>
            </a:pPr>
            <a:r>
              <a:rPr lang="en-US" b="1" dirty="0"/>
              <a:t>3:00-3:50	</a:t>
            </a:r>
            <a:r>
              <a:rPr lang="en-US" b="1" dirty="0" smtClean="0"/>
              <a:t>	Debrief </a:t>
            </a:r>
            <a:r>
              <a:rPr lang="en-US" b="1" dirty="0" err="1"/>
              <a:t>Moschkovitz</a:t>
            </a:r>
            <a:r>
              <a:rPr lang="en-US" b="1" dirty="0"/>
              <a:t> and </a:t>
            </a:r>
            <a:r>
              <a:rPr lang="en-US" b="1" dirty="0" err="1"/>
              <a:t>Zwiers</a:t>
            </a:r>
            <a:r>
              <a:rPr lang="en-US" b="1" dirty="0"/>
              <a:t>, </a:t>
            </a:r>
            <a:r>
              <a:rPr lang="en-US" b="1" i="1" dirty="0"/>
              <a:t>Building Academic Language</a:t>
            </a:r>
            <a:endParaRPr lang="en-US" dirty="0"/>
          </a:p>
          <a:p>
            <a:pPr marL="0" indent="0">
              <a:buNone/>
            </a:pPr>
            <a:r>
              <a:rPr lang="en-US" b="1" dirty="0"/>
              <a:t>3:50-4:00	</a:t>
            </a:r>
            <a:r>
              <a:rPr lang="en-US" b="1" dirty="0" smtClean="0"/>
              <a:t>	Survey</a:t>
            </a:r>
            <a:endParaRPr lang="en-US" dirty="0"/>
          </a:p>
        </p:txBody>
      </p:sp>
    </p:spTree>
    <p:extLst>
      <p:ext uri="{BB962C8B-B14F-4D97-AF65-F5344CB8AC3E}">
        <p14:creationId xmlns:p14="http://schemas.microsoft.com/office/powerpoint/2010/main" val="3000081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6-10 at 11.54.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78" y="1015742"/>
            <a:ext cx="7489326" cy="5349519"/>
          </a:xfrm>
          <a:prstGeom prst="rect">
            <a:avLst/>
          </a:prstGeom>
        </p:spPr>
      </p:pic>
      <p:sp>
        <p:nvSpPr>
          <p:cNvPr id="2" name="TextBox 1"/>
          <p:cNvSpPr txBox="1"/>
          <p:nvPr/>
        </p:nvSpPr>
        <p:spPr>
          <a:xfrm>
            <a:off x="2264532" y="100123"/>
            <a:ext cx="4835253" cy="954107"/>
          </a:xfrm>
          <a:prstGeom prst="rect">
            <a:avLst/>
          </a:prstGeom>
          <a:noFill/>
        </p:spPr>
        <p:txBody>
          <a:bodyPr wrap="none" rtlCol="0">
            <a:spAutoFit/>
          </a:bodyPr>
          <a:lstStyle/>
          <a:p>
            <a:pPr algn="ctr"/>
            <a:r>
              <a:rPr lang="en-US" sz="2800" dirty="0" smtClean="0"/>
              <a:t>6</a:t>
            </a:r>
            <a:r>
              <a:rPr lang="en-US" sz="2800" baseline="30000" dirty="0" smtClean="0"/>
              <a:t>th</a:t>
            </a:r>
            <a:r>
              <a:rPr lang="en-US" sz="2800" dirty="0" smtClean="0"/>
              <a:t> Grade</a:t>
            </a:r>
          </a:p>
          <a:p>
            <a:pPr algn="ctr"/>
            <a:r>
              <a:rPr lang="en-US" sz="2800" dirty="0" smtClean="0"/>
              <a:t>New Learning </a:t>
            </a:r>
            <a:r>
              <a:rPr lang="en-US" sz="2800" dirty="0"/>
              <a:t>P</a:t>
            </a:r>
            <a:r>
              <a:rPr lang="en-US" sz="2800" dirty="0" smtClean="0"/>
              <a:t>rogressions</a:t>
            </a:r>
            <a:endParaRPr lang="en-US" sz="2800" dirty="0"/>
          </a:p>
        </p:txBody>
      </p:sp>
      <p:sp>
        <p:nvSpPr>
          <p:cNvPr id="3" name="TextBox 2"/>
          <p:cNvSpPr txBox="1"/>
          <p:nvPr/>
        </p:nvSpPr>
        <p:spPr>
          <a:xfrm>
            <a:off x="0" y="6357539"/>
            <a:ext cx="8961170" cy="307777"/>
          </a:xfrm>
          <a:prstGeom prst="rect">
            <a:avLst/>
          </a:prstGeom>
          <a:noFill/>
        </p:spPr>
        <p:txBody>
          <a:bodyPr wrap="none" rtlCol="0">
            <a:spAutoFit/>
          </a:bodyPr>
          <a:lstStyle/>
          <a:p>
            <a:r>
              <a:rPr lang="en-US" sz="1400" dirty="0" smtClean="0"/>
              <a:t>Challenge: Can you find a 6</a:t>
            </a:r>
            <a:r>
              <a:rPr lang="en-US" sz="1400" baseline="30000" dirty="0" smtClean="0"/>
              <a:t>th</a:t>
            </a:r>
            <a:r>
              <a:rPr lang="en-US" sz="1400" dirty="0" smtClean="0"/>
              <a:t> grade progression that does not rely extensively on multiplicative thinking?</a:t>
            </a:r>
            <a:endParaRPr lang="en-US" sz="1400" dirty="0"/>
          </a:p>
        </p:txBody>
      </p:sp>
    </p:spTree>
    <p:extLst>
      <p:ext uri="{BB962C8B-B14F-4D97-AF65-F5344CB8AC3E}">
        <p14:creationId xmlns:p14="http://schemas.microsoft.com/office/powerpoint/2010/main" val="102562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2574925" y="1828800"/>
            <a:ext cx="6416675" cy="2209800"/>
          </a:xfrm>
          <a:extLst>
            <a:ext uri="{FAA26D3D-D897-4be2-8F04-BA451C77F1D7}">
              <ma14:placeholderFlag xmlns="" xmlns:ma14="http://schemas.microsoft.com/office/mac/drawingml/2011/main" val="1"/>
            </a:ext>
          </a:extLst>
        </p:spPr>
        <p:txBody>
          <a:bodyPr/>
          <a:lstStyle/>
          <a:p>
            <a:pPr algn="ctr" eaLnBrk="1" hangingPunct="1"/>
            <a:r>
              <a:rPr lang="en-US" altLang="en-US" sz="3200" b="1" i="1" smtClean="0"/>
              <a:t>Building</a:t>
            </a:r>
            <a:br>
              <a:rPr lang="en-US" altLang="en-US" sz="3200" b="1" i="1" smtClean="0"/>
            </a:br>
            <a:r>
              <a:rPr lang="en-US" altLang="en-US" sz="3200" b="1" i="1" smtClean="0"/>
              <a:t>Cooperative Norms</a:t>
            </a:r>
            <a:r>
              <a:rPr lang="en-US" altLang="en-US" sz="1600" b="1" i="1" smtClean="0"/>
              <a:t> </a:t>
            </a:r>
            <a:br>
              <a:rPr lang="en-US" altLang="en-US" sz="1600" b="1" i="1" smtClean="0"/>
            </a:br>
            <a:r>
              <a:rPr lang="en-US" altLang="en-US" sz="1600" b="1" i="1" smtClean="0"/>
              <a:t>Patricia Swanson</a:t>
            </a:r>
            <a:br>
              <a:rPr lang="en-US" altLang="en-US" sz="1600" b="1" i="1" smtClean="0"/>
            </a:br>
            <a:r>
              <a:rPr lang="en-US" altLang="en-US" sz="1600" b="1" i="1" smtClean="0"/>
              <a:t>San José State University</a:t>
            </a:r>
            <a:endParaRPr lang="en-US" altLang="en-US" sz="3200" b="1" i="1" smtClean="0"/>
          </a:p>
        </p:txBody>
      </p:sp>
    </p:spTree>
    <p:custDataLst>
      <p:tags r:id="rId1"/>
    </p:custDataLst>
    <p:extLst>
      <p:ext uri="{BB962C8B-B14F-4D97-AF65-F5344CB8AC3E}">
        <p14:creationId xmlns:p14="http://schemas.microsoft.com/office/powerpoint/2010/main" val="880228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5714"/>
                                        </p:tgtEl>
                                        <p:attrNameLst>
                                          <p:attrName>style.visibility</p:attrName>
                                        </p:attrNameLst>
                                      </p:cBhvr>
                                      <p:to>
                                        <p:strVal val="visible"/>
                                      </p:to>
                                    </p:set>
                                    <p:animEffect transition="in" filter="checkerboard(across)">
                                      <p:cBhvr>
                                        <p:cTn id="7" dur="1000"/>
                                        <p:tgtEl>
                                          <p:spTgt spid="115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1600200" y="84138"/>
            <a:ext cx="6769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r>
              <a:rPr lang="en-US" altLang="en-US" sz="2800" i="1" smtClean="0">
                <a:solidFill>
                  <a:srgbClr val="000000"/>
                </a:solidFill>
              </a:rPr>
              <a:t>High Leverage Practices in Mathematics</a:t>
            </a:r>
            <a:endParaRPr lang="en-US" altLang="en-US" sz="2000" i="1" smtClean="0">
              <a:solidFill>
                <a:srgbClr val="000000"/>
              </a:solidFill>
            </a:endParaRPr>
          </a:p>
          <a:p>
            <a:pPr defTabSz="914400" eaLnBrk="1" fontAlgn="base" hangingPunct="1">
              <a:spcBef>
                <a:spcPct val="0"/>
              </a:spcBef>
              <a:spcAft>
                <a:spcPct val="0"/>
              </a:spcAft>
            </a:pPr>
            <a:endParaRPr lang="en-US" altLang="en-US" sz="2000" i="1" smtClean="0">
              <a:solidFill>
                <a:srgbClr val="000000"/>
              </a:solidFill>
            </a:endParaRPr>
          </a:p>
        </p:txBody>
      </p:sp>
      <p:sp>
        <p:nvSpPr>
          <p:cNvPr id="17410" name="TextBox 1"/>
          <p:cNvSpPr txBox="1">
            <a:spLocks noChangeArrowheads="1"/>
          </p:cNvSpPr>
          <p:nvPr/>
        </p:nvSpPr>
        <p:spPr bwMode="auto">
          <a:xfrm>
            <a:off x="192088" y="533400"/>
            <a:ext cx="8951912"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r>
              <a:rPr lang="en-US" altLang="en-US" smtClean="0">
                <a:solidFill>
                  <a:srgbClr val="000000"/>
                </a:solidFill>
              </a:rPr>
              <a:t>1. Explaining core content</a:t>
            </a:r>
          </a:p>
          <a:p>
            <a:pPr defTabSz="914400" eaLnBrk="1" fontAlgn="base" hangingPunct="1">
              <a:spcBef>
                <a:spcPct val="0"/>
              </a:spcBef>
              <a:spcAft>
                <a:spcPct val="0"/>
              </a:spcAft>
            </a:pPr>
            <a:r>
              <a:rPr lang="en-US" altLang="en-US" smtClean="0">
                <a:solidFill>
                  <a:srgbClr val="000000"/>
                </a:solidFill>
              </a:rPr>
              <a:t>2. Choosing and using representations, examples, and models of content</a:t>
            </a:r>
          </a:p>
          <a:p>
            <a:pPr defTabSz="914400" eaLnBrk="1" fontAlgn="base" hangingPunct="1">
              <a:spcBef>
                <a:spcPct val="0"/>
              </a:spcBef>
              <a:spcAft>
                <a:spcPct val="0"/>
              </a:spcAft>
            </a:pPr>
            <a:r>
              <a:rPr lang="en-US" altLang="en-US" smtClean="0">
                <a:solidFill>
                  <a:srgbClr val="000000"/>
                </a:solidFill>
              </a:rPr>
              <a:t>3. Designing a sequence of lessons on a core topic</a:t>
            </a:r>
          </a:p>
          <a:p>
            <a:pPr defTabSz="914400" eaLnBrk="1" fontAlgn="base" hangingPunct="1">
              <a:spcBef>
                <a:spcPct val="0"/>
              </a:spcBef>
              <a:spcAft>
                <a:spcPct val="0"/>
              </a:spcAft>
            </a:pPr>
            <a:r>
              <a:rPr lang="en-US" altLang="en-US" smtClean="0">
                <a:solidFill>
                  <a:srgbClr val="000000"/>
                </a:solidFill>
              </a:rPr>
              <a:t>4. Enacting a sequence of lessons on a core topic</a:t>
            </a:r>
          </a:p>
          <a:p>
            <a:pPr defTabSz="914400" eaLnBrk="1" fontAlgn="base" hangingPunct="1">
              <a:spcBef>
                <a:spcPct val="0"/>
              </a:spcBef>
              <a:spcAft>
                <a:spcPct val="0"/>
              </a:spcAft>
            </a:pPr>
            <a:r>
              <a:rPr lang="en-US" altLang="en-US" smtClean="0">
                <a:solidFill>
                  <a:srgbClr val="000000"/>
                </a:solidFill>
              </a:rPr>
              <a:t>5. Using homework equitably</a:t>
            </a:r>
          </a:p>
          <a:p>
            <a:pPr defTabSz="914400" eaLnBrk="1" fontAlgn="base" hangingPunct="1">
              <a:spcBef>
                <a:spcPct val="0"/>
              </a:spcBef>
              <a:spcAft>
                <a:spcPct val="0"/>
              </a:spcAft>
            </a:pPr>
            <a:r>
              <a:rPr lang="en-US" altLang="en-US" sz="2000" smtClean="0">
                <a:solidFill>
                  <a:srgbClr val="0000FF"/>
                </a:solidFill>
              </a:rPr>
              <a:t>6. Setting up and managing small-group work</a:t>
            </a:r>
          </a:p>
          <a:p>
            <a:pPr defTabSz="914400" eaLnBrk="1" fontAlgn="base" hangingPunct="1">
              <a:spcBef>
                <a:spcPct val="0"/>
              </a:spcBef>
              <a:spcAft>
                <a:spcPct val="0"/>
              </a:spcAft>
            </a:pPr>
            <a:r>
              <a:rPr lang="en-US" altLang="en-US" smtClean="0">
                <a:solidFill>
                  <a:srgbClr val="000000"/>
                </a:solidFill>
              </a:rPr>
              <a:t>7. Using public recording (posters, whiteboard)</a:t>
            </a:r>
          </a:p>
          <a:p>
            <a:pPr defTabSz="914400" eaLnBrk="1" fontAlgn="base" hangingPunct="1">
              <a:spcBef>
                <a:spcPct val="0"/>
              </a:spcBef>
              <a:spcAft>
                <a:spcPct val="0"/>
              </a:spcAft>
            </a:pPr>
            <a:r>
              <a:rPr lang="en-US" altLang="en-US" sz="2000" smtClean="0">
                <a:solidFill>
                  <a:srgbClr val="0000FF"/>
                </a:solidFill>
              </a:rPr>
              <a:t>8. Establishing norms and routines for classroom discourse and work that are </a:t>
            </a:r>
          </a:p>
          <a:p>
            <a:pPr defTabSz="914400" eaLnBrk="1" fontAlgn="base" hangingPunct="1">
              <a:spcBef>
                <a:spcPct val="0"/>
              </a:spcBef>
              <a:spcAft>
                <a:spcPct val="0"/>
              </a:spcAft>
            </a:pPr>
            <a:r>
              <a:rPr lang="en-US" altLang="en-US" sz="2000" smtClean="0">
                <a:solidFill>
                  <a:srgbClr val="0000FF"/>
                </a:solidFill>
              </a:rPr>
              <a:t>   central to the content</a:t>
            </a:r>
          </a:p>
          <a:p>
            <a:pPr defTabSz="914400" eaLnBrk="1" fontAlgn="base" hangingPunct="1">
              <a:spcBef>
                <a:spcPct val="0"/>
              </a:spcBef>
              <a:spcAft>
                <a:spcPct val="0"/>
              </a:spcAft>
            </a:pPr>
            <a:r>
              <a:rPr lang="en-US" altLang="en-US" smtClean="0">
                <a:solidFill>
                  <a:srgbClr val="000000"/>
                </a:solidFill>
              </a:rPr>
              <a:t>9. Working with individual students to elicit, probe, and develop their thinking </a:t>
            </a:r>
          </a:p>
          <a:p>
            <a:pPr defTabSz="914400" eaLnBrk="1" fontAlgn="base" hangingPunct="1">
              <a:spcBef>
                <a:spcPct val="0"/>
              </a:spcBef>
              <a:spcAft>
                <a:spcPct val="0"/>
              </a:spcAft>
            </a:pPr>
            <a:r>
              <a:rPr lang="en-US" altLang="en-US" smtClean="0">
                <a:solidFill>
                  <a:srgbClr val="000000"/>
                </a:solidFill>
              </a:rPr>
              <a:t>    about content</a:t>
            </a:r>
          </a:p>
          <a:p>
            <a:pPr defTabSz="914400" eaLnBrk="1" fontAlgn="base" hangingPunct="1">
              <a:spcBef>
                <a:spcPct val="0"/>
              </a:spcBef>
              <a:spcAft>
                <a:spcPct val="0"/>
              </a:spcAft>
            </a:pPr>
            <a:r>
              <a:rPr lang="en-US" altLang="en-US" smtClean="0">
                <a:solidFill>
                  <a:srgbClr val="000000"/>
                </a:solidFill>
              </a:rPr>
              <a:t>10. Recognizing and identifying common patterns of student thinking in a </a:t>
            </a:r>
          </a:p>
          <a:p>
            <a:pPr defTabSz="914400" eaLnBrk="1" fontAlgn="base" hangingPunct="1">
              <a:spcBef>
                <a:spcPct val="0"/>
              </a:spcBef>
              <a:spcAft>
                <a:spcPct val="0"/>
              </a:spcAft>
            </a:pPr>
            <a:r>
              <a:rPr lang="en-US" altLang="en-US" smtClean="0">
                <a:solidFill>
                  <a:srgbClr val="000000"/>
                </a:solidFill>
              </a:rPr>
              <a:t>      content domain</a:t>
            </a:r>
          </a:p>
          <a:p>
            <a:pPr defTabSz="914400" eaLnBrk="1" fontAlgn="base" hangingPunct="1">
              <a:spcBef>
                <a:spcPct val="0"/>
              </a:spcBef>
              <a:spcAft>
                <a:spcPct val="0"/>
              </a:spcAft>
            </a:pPr>
            <a:r>
              <a:rPr lang="en-US" altLang="en-US" smtClean="0">
                <a:solidFill>
                  <a:srgbClr val="000000"/>
                </a:solidFill>
              </a:rPr>
              <a:t>11. Identifying and implementing an instructional strategy or intervention in  </a:t>
            </a:r>
          </a:p>
          <a:p>
            <a:pPr defTabSz="914400" eaLnBrk="1" fontAlgn="base" hangingPunct="1">
              <a:spcBef>
                <a:spcPct val="0"/>
              </a:spcBef>
              <a:spcAft>
                <a:spcPct val="0"/>
              </a:spcAft>
            </a:pPr>
            <a:r>
              <a:rPr lang="en-US" altLang="en-US" smtClean="0">
                <a:solidFill>
                  <a:srgbClr val="000000"/>
                </a:solidFill>
              </a:rPr>
              <a:t>     response to common patterns of student thinking</a:t>
            </a:r>
          </a:p>
          <a:p>
            <a:pPr defTabSz="914400" eaLnBrk="1" fontAlgn="base" hangingPunct="1">
              <a:spcBef>
                <a:spcPct val="0"/>
              </a:spcBef>
              <a:spcAft>
                <a:spcPct val="0"/>
              </a:spcAft>
            </a:pPr>
            <a:r>
              <a:rPr lang="en-US" altLang="en-US" smtClean="0">
                <a:solidFill>
                  <a:srgbClr val="000000"/>
                </a:solidFill>
              </a:rPr>
              <a:t>12. Leading a productive whole class math discussion</a:t>
            </a:r>
          </a:p>
          <a:p>
            <a:pPr defTabSz="914400" eaLnBrk="1" fontAlgn="base" hangingPunct="1">
              <a:spcBef>
                <a:spcPct val="0"/>
              </a:spcBef>
              <a:spcAft>
                <a:spcPct val="0"/>
              </a:spcAft>
            </a:pPr>
            <a:r>
              <a:rPr lang="en-US" altLang="en-US" sz="2000" smtClean="0">
                <a:solidFill>
                  <a:srgbClr val="000000"/>
                </a:solidFill>
              </a:rPr>
              <a:t>13</a:t>
            </a:r>
            <a:r>
              <a:rPr lang="en-US" altLang="en-US" sz="2000" smtClean="0">
                <a:solidFill>
                  <a:srgbClr val="0000FF"/>
                </a:solidFill>
              </a:rPr>
              <a:t>. Teaching and using a academic language</a:t>
            </a:r>
          </a:p>
          <a:p>
            <a:pPr defTabSz="914400" eaLnBrk="1" fontAlgn="base" hangingPunct="1">
              <a:spcBef>
                <a:spcPct val="0"/>
              </a:spcBef>
              <a:spcAft>
                <a:spcPct val="0"/>
              </a:spcAft>
            </a:pPr>
            <a:r>
              <a:rPr lang="en-US" altLang="en-US" smtClean="0">
                <a:solidFill>
                  <a:srgbClr val="000000"/>
                </a:solidFill>
              </a:rPr>
              <a:t>14. Choosing, appraising, and modifying tasks, texts, and materials for a specific </a:t>
            </a:r>
          </a:p>
          <a:p>
            <a:pPr defTabSz="914400" eaLnBrk="1" fontAlgn="base" hangingPunct="1">
              <a:spcBef>
                <a:spcPct val="0"/>
              </a:spcBef>
              <a:spcAft>
                <a:spcPct val="0"/>
              </a:spcAft>
            </a:pPr>
            <a:r>
              <a:rPr lang="en-US" altLang="en-US" smtClean="0">
                <a:solidFill>
                  <a:srgbClr val="000000"/>
                </a:solidFill>
              </a:rPr>
              <a:t>     learning goal</a:t>
            </a:r>
          </a:p>
          <a:p>
            <a:pPr defTabSz="914400" eaLnBrk="1" fontAlgn="base" hangingPunct="1">
              <a:spcBef>
                <a:spcPct val="0"/>
              </a:spcBef>
              <a:spcAft>
                <a:spcPct val="0"/>
              </a:spcAft>
            </a:pPr>
            <a:r>
              <a:rPr lang="en-US" altLang="en-US" smtClean="0">
                <a:solidFill>
                  <a:srgbClr val="000000"/>
                </a:solidFill>
              </a:rPr>
              <a:t>14. Composing, selecting, adapting quizzes, tests, an other methods of assessing </a:t>
            </a:r>
          </a:p>
          <a:p>
            <a:pPr defTabSz="914400" eaLnBrk="1" fontAlgn="base" hangingPunct="1">
              <a:spcBef>
                <a:spcPct val="0"/>
              </a:spcBef>
              <a:spcAft>
                <a:spcPct val="0"/>
              </a:spcAft>
            </a:pPr>
            <a:r>
              <a:rPr lang="en-US" altLang="en-US" smtClean="0">
                <a:solidFill>
                  <a:srgbClr val="000000"/>
                </a:solidFill>
              </a:rPr>
              <a:t>     student learning of a chunk of instruction</a:t>
            </a:r>
          </a:p>
          <a:p>
            <a:pPr defTabSz="914400" eaLnBrk="1" fontAlgn="base" hangingPunct="1">
              <a:spcBef>
                <a:spcPct val="0"/>
              </a:spcBef>
              <a:spcAft>
                <a:spcPct val="0"/>
              </a:spcAft>
            </a:pPr>
            <a:r>
              <a:rPr lang="en-US" altLang="en-US" smtClean="0">
                <a:solidFill>
                  <a:srgbClr val="000000"/>
                </a:solidFill>
              </a:rPr>
              <a:t>16. Selecting and using specific methods to assess students’ learning on an </a:t>
            </a:r>
          </a:p>
          <a:p>
            <a:pPr defTabSz="914400" eaLnBrk="1" fontAlgn="base" hangingPunct="1">
              <a:spcBef>
                <a:spcPct val="0"/>
              </a:spcBef>
              <a:spcAft>
                <a:spcPct val="0"/>
              </a:spcAft>
            </a:pPr>
            <a:r>
              <a:rPr lang="en-US" altLang="en-US" smtClean="0">
                <a:solidFill>
                  <a:srgbClr val="000000"/>
                </a:solidFill>
              </a:rPr>
              <a:t>      ongoing basis within and between lessons</a:t>
            </a:r>
          </a:p>
          <a:p>
            <a:pPr defTabSz="914400" eaLnBrk="1" fontAlgn="base" hangingPunct="1">
              <a:spcBef>
                <a:spcPct val="0"/>
              </a:spcBef>
              <a:spcAft>
                <a:spcPct val="0"/>
              </a:spcAft>
            </a:pPr>
            <a:r>
              <a:rPr lang="en-US" altLang="en-US" smtClean="0">
                <a:solidFill>
                  <a:srgbClr val="000000"/>
                </a:solidFill>
              </a:rPr>
              <a:t> </a:t>
            </a:r>
          </a:p>
          <a:p>
            <a:pPr defTabSz="914400" eaLnBrk="1" fontAlgn="base" hangingPunct="1">
              <a:spcBef>
                <a:spcPct val="0"/>
              </a:spcBef>
              <a:spcAft>
                <a:spcPct val="0"/>
              </a:spcAft>
            </a:pPr>
            <a:endParaRPr lang="en-US" altLang="en-US" smtClean="0">
              <a:solidFill>
                <a:srgbClr val="000000"/>
              </a:solidFill>
            </a:endParaRPr>
          </a:p>
        </p:txBody>
      </p:sp>
    </p:spTree>
    <p:extLst>
      <p:ext uri="{BB962C8B-B14F-4D97-AF65-F5344CB8AC3E}">
        <p14:creationId xmlns:p14="http://schemas.microsoft.com/office/powerpoint/2010/main" val="3084584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457200"/>
            <a:ext cx="8229600" cy="706438"/>
          </a:xfrm>
        </p:spPr>
        <p:txBody>
          <a:bodyPr/>
          <a:lstStyle/>
          <a:p>
            <a:pPr eaLnBrk="1" hangingPunct="1">
              <a:defRPr/>
            </a:pPr>
            <a:endParaRPr lang="en-US" sz="4000" smtClean="0"/>
          </a:p>
        </p:txBody>
      </p:sp>
      <p:sp>
        <p:nvSpPr>
          <p:cNvPr id="121859" name="Rectangle 3"/>
          <p:cNvSpPr>
            <a:spLocks noGrp="1" noChangeArrowheads="1"/>
          </p:cNvSpPr>
          <p:nvPr>
            <p:ph type="body" idx="1"/>
          </p:nvPr>
        </p:nvSpPr>
        <p:spPr>
          <a:xfrm>
            <a:off x="501650" y="1277938"/>
            <a:ext cx="8229600" cy="4302125"/>
          </a:xfrm>
        </p:spPr>
        <p:txBody>
          <a:bodyPr/>
          <a:lstStyle/>
          <a:p>
            <a:pPr eaLnBrk="1" hangingPunct="1">
              <a:buFont typeface="Wingdings" charset="0"/>
              <a:buNone/>
              <a:defRPr/>
            </a:pPr>
            <a:endParaRPr lang="en-US" dirty="0" smtClean="0"/>
          </a:p>
        </p:txBody>
      </p:sp>
      <p:sp>
        <p:nvSpPr>
          <p:cNvPr id="121860" name="Oval 4"/>
          <p:cNvSpPr>
            <a:spLocks noChangeArrowheads="1"/>
          </p:cNvSpPr>
          <p:nvPr/>
        </p:nvSpPr>
        <p:spPr bwMode="auto">
          <a:xfrm>
            <a:off x="1295400" y="1219200"/>
            <a:ext cx="3656013" cy="3656013"/>
          </a:xfrm>
          <a:prstGeom prst="ellipse">
            <a:avLst/>
          </a:prstGeom>
          <a:noFill/>
          <a:ln w="38100">
            <a:solidFill>
              <a:schemeClr val="tx1"/>
            </a:solidFill>
            <a:round/>
            <a:headEnd/>
            <a:tailEnd/>
          </a:ln>
          <a:effectLst/>
          <a:extLst>
            <a:ext uri="{909E8E84-426E-40DD-AFC4-6F175D3DCCD1}">
              <a14:hiddenFill xmlns:a14="http://schemas.microsoft.com/office/drawing/2010/main">
                <a:solidFill>
                  <a:srgbClr val="3366FF">
                    <a:alpha val="50000"/>
                  </a:srgb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defRPr/>
            </a:pPr>
            <a:endParaRPr lang="en-US" sz="1600">
              <a:solidFill>
                <a:srgbClr val="000000"/>
              </a:solidFill>
              <a:latin typeface="Times" charset="0"/>
            </a:endParaRPr>
          </a:p>
        </p:txBody>
      </p:sp>
      <p:sp>
        <p:nvSpPr>
          <p:cNvPr id="121861" name="Oval 5"/>
          <p:cNvSpPr>
            <a:spLocks noChangeArrowheads="1"/>
          </p:cNvSpPr>
          <p:nvPr/>
        </p:nvSpPr>
        <p:spPr bwMode="auto">
          <a:xfrm>
            <a:off x="3581400" y="1295400"/>
            <a:ext cx="3656013" cy="3656013"/>
          </a:xfrm>
          <a:prstGeom prst="ellipse">
            <a:avLst/>
          </a:prstGeom>
          <a:noFill/>
          <a:ln w="38100">
            <a:solidFill>
              <a:schemeClr val="tx1"/>
            </a:solidFill>
            <a:round/>
            <a:headEnd/>
            <a:tailEnd/>
          </a:ln>
          <a:effectLst/>
          <a:extLst>
            <a:ext uri="{909E8E84-426E-40DD-AFC4-6F175D3DCCD1}">
              <a14:hiddenFill xmlns:a14="http://schemas.microsoft.com/office/drawing/2010/main">
                <a:solidFill>
                  <a:srgbClr val="FFFF00">
                    <a:alpha val="50000"/>
                  </a:srgb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defRPr/>
            </a:pPr>
            <a:endParaRPr lang="en-US" sz="3600">
              <a:solidFill>
                <a:srgbClr val="000000"/>
              </a:solidFill>
              <a:latin typeface="Times" charset="0"/>
            </a:endParaRPr>
          </a:p>
        </p:txBody>
      </p:sp>
      <p:sp>
        <p:nvSpPr>
          <p:cNvPr id="121862" name="Oval 6"/>
          <p:cNvSpPr>
            <a:spLocks noChangeArrowheads="1"/>
          </p:cNvSpPr>
          <p:nvPr/>
        </p:nvSpPr>
        <p:spPr bwMode="auto">
          <a:xfrm>
            <a:off x="2514600" y="2973388"/>
            <a:ext cx="3656013" cy="3656012"/>
          </a:xfrm>
          <a:prstGeom prst="ellipse">
            <a:avLst/>
          </a:prstGeom>
          <a:noFill/>
          <a:ln w="38100">
            <a:solidFill>
              <a:schemeClr val="tx1"/>
            </a:solidFill>
            <a:round/>
            <a:headEnd/>
            <a:tailEnd/>
          </a:ln>
          <a:effectLst/>
          <a:extLst>
            <a:ext uri="{909E8E84-426E-40DD-AFC4-6F175D3DCCD1}">
              <a14:hiddenFill xmlns:a14="http://schemas.microsoft.com/office/drawing/2010/main">
                <a:solidFill>
                  <a:srgbClr val="008000">
                    <a:alpha val="50000"/>
                  </a:srgb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defRPr/>
            </a:pPr>
            <a:endParaRPr lang="en-US" sz="3600">
              <a:solidFill>
                <a:srgbClr val="CC6600"/>
              </a:solidFill>
              <a:latin typeface="Times" charset="0"/>
            </a:endParaRPr>
          </a:p>
        </p:txBody>
      </p:sp>
      <p:sp>
        <p:nvSpPr>
          <p:cNvPr id="121863" name="Text Box 7"/>
          <p:cNvSpPr txBox="1">
            <a:spLocks noChangeArrowheads="1"/>
          </p:cNvSpPr>
          <p:nvPr/>
        </p:nvSpPr>
        <p:spPr bwMode="auto">
          <a:xfrm>
            <a:off x="3581400" y="4724400"/>
            <a:ext cx="147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defRPr/>
            </a:pPr>
            <a:r>
              <a:rPr lang="en-US" sz="3600">
                <a:solidFill>
                  <a:srgbClr val="000000"/>
                </a:solidFill>
                <a:latin typeface="Times" charset="0"/>
              </a:rPr>
              <a:t>Access</a:t>
            </a:r>
          </a:p>
        </p:txBody>
      </p:sp>
      <p:sp>
        <p:nvSpPr>
          <p:cNvPr id="121864" name="Text Box 8"/>
          <p:cNvSpPr txBox="1">
            <a:spLocks noChangeArrowheads="1"/>
          </p:cNvSpPr>
          <p:nvPr/>
        </p:nvSpPr>
        <p:spPr bwMode="auto">
          <a:xfrm>
            <a:off x="4724400" y="1981200"/>
            <a:ext cx="2438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defRPr/>
            </a:pPr>
            <a:r>
              <a:rPr lang="en-US" sz="3200">
                <a:solidFill>
                  <a:srgbClr val="000000"/>
                </a:solidFill>
                <a:latin typeface="Times" charset="0"/>
              </a:rPr>
              <a:t>Instructional   </a:t>
            </a:r>
          </a:p>
          <a:p>
            <a:pPr defTabSz="914400" eaLnBrk="0" fontAlgn="base" hangingPunct="0">
              <a:spcBef>
                <a:spcPct val="0"/>
              </a:spcBef>
              <a:spcAft>
                <a:spcPct val="0"/>
              </a:spcAft>
              <a:defRPr/>
            </a:pPr>
            <a:r>
              <a:rPr lang="en-US" sz="3200">
                <a:solidFill>
                  <a:srgbClr val="000000"/>
                </a:solidFill>
                <a:latin typeface="Times" charset="0"/>
              </a:rPr>
              <a:t>  Strategies</a:t>
            </a:r>
            <a:endParaRPr lang="en-US" sz="3600">
              <a:solidFill>
                <a:srgbClr val="000000"/>
              </a:solidFill>
              <a:latin typeface="Times" charset="0"/>
            </a:endParaRPr>
          </a:p>
        </p:txBody>
      </p:sp>
      <p:sp>
        <p:nvSpPr>
          <p:cNvPr id="121865" name="Text Box 9"/>
          <p:cNvSpPr txBox="1">
            <a:spLocks noChangeArrowheads="1"/>
          </p:cNvSpPr>
          <p:nvPr/>
        </p:nvSpPr>
        <p:spPr bwMode="auto">
          <a:xfrm>
            <a:off x="3581400" y="3124200"/>
            <a:ext cx="1371600" cy="70167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defRPr/>
            </a:pPr>
            <a:r>
              <a:rPr lang="en-US" sz="2000" b="1" i="1">
                <a:solidFill>
                  <a:srgbClr val="000000"/>
                </a:solidFill>
                <a:latin typeface="Times" charset="0"/>
              </a:rPr>
              <a:t>Complex Instruction</a:t>
            </a:r>
            <a:endParaRPr lang="en-US" sz="2000">
              <a:solidFill>
                <a:srgbClr val="000000"/>
              </a:solidFill>
              <a:latin typeface="Times" charset="0"/>
            </a:endParaRPr>
          </a:p>
        </p:txBody>
      </p:sp>
      <p:sp>
        <p:nvSpPr>
          <p:cNvPr id="121866" name="Text Box 10"/>
          <p:cNvSpPr txBox="1">
            <a:spLocks noChangeArrowheads="1"/>
          </p:cNvSpPr>
          <p:nvPr/>
        </p:nvSpPr>
        <p:spPr bwMode="auto">
          <a:xfrm>
            <a:off x="1066800" y="381000"/>
            <a:ext cx="7439025" cy="5842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defRPr/>
            </a:pPr>
            <a:r>
              <a:rPr lang="en-US" sz="2800" dirty="0">
                <a:solidFill>
                  <a:srgbClr val="000000"/>
                </a:solidFill>
                <a:latin typeface="Times" charset="0"/>
              </a:rPr>
              <a:t>    </a:t>
            </a:r>
            <a:r>
              <a:rPr lang="en-US" sz="3200" dirty="0" err="1">
                <a:solidFill>
                  <a:srgbClr val="000000"/>
                </a:solidFill>
                <a:latin typeface="Times" charset="0"/>
              </a:rPr>
              <a:t>Groupwork</a:t>
            </a:r>
            <a:r>
              <a:rPr lang="en-US" sz="3200" dirty="0">
                <a:solidFill>
                  <a:srgbClr val="000000"/>
                </a:solidFill>
                <a:latin typeface="Times" charset="0"/>
              </a:rPr>
              <a:t> in Heterogeneous Classrooms</a:t>
            </a:r>
          </a:p>
        </p:txBody>
      </p:sp>
      <p:sp>
        <p:nvSpPr>
          <p:cNvPr id="121867" name="Text Box 11"/>
          <p:cNvSpPr txBox="1">
            <a:spLocks noChangeArrowheads="1"/>
          </p:cNvSpPr>
          <p:nvPr/>
        </p:nvSpPr>
        <p:spPr bwMode="auto">
          <a:xfrm>
            <a:off x="1295400" y="2286000"/>
            <a:ext cx="2292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defRPr/>
            </a:pPr>
            <a:r>
              <a:rPr lang="en-US" sz="3600">
                <a:solidFill>
                  <a:srgbClr val="000000"/>
                </a:solidFill>
                <a:latin typeface="Times" charset="0"/>
              </a:rPr>
              <a:t>Curriculum</a:t>
            </a:r>
          </a:p>
        </p:txBody>
      </p:sp>
      <p:sp>
        <p:nvSpPr>
          <p:cNvPr id="121868" name="Text Box 12"/>
          <p:cNvSpPr txBox="1">
            <a:spLocks noChangeArrowheads="1"/>
          </p:cNvSpPr>
          <p:nvPr/>
        </p:nvSpPr>
        <p:spPr bwMode="auto">
          <a:xfrm>
            <a:off x="5562600" y="30480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defRPr/>
            </a:pPr>
            <a:r>
              <a:rPr lang="en-US">
                <a:solidFill>
                  <a:srgbClr val="000000"/>
                </a:solidFill>
                <a:latin typeface="Times" charset="0"/>
              </a:rPr>
              <a:t>Management   </a:t>
            </a:r>
          </a:p>
          <a:p>
            <a:pPr defTabSz="914400" eaLnBrk="0" fontAlgn="base" hangingPunct="0">
              <a:spcBef>
                <a:spcPct val="0"/>
              </a:spcBef>
              <a:spcAft>
                <a:spcPct val="0"/>
              </a:spcAft>
              <a:defRPr/>
            </a:pPr>
            <a:r>
              <a:rPr lang="en-US">
                <a:solidFill>
                  <a:srgbClr val="000000"/>
                </a:solidFill>
                <a:latin typeface="Times" charset="0"/>
              </a:rPr>
              <a:t>   of groups</a:t>
            </a:r>
            <a:endParaRPr lang="en-US" sz="1600" b="1">
              <a:solidFill>
                <a:srgbClr val="000000"/>
              </a:solidFill>
              <a:latin typeface="Times" charset="0"/>
            </a:endParaRPr>
          </a:p>
        </p:txBody>
      </p:sp>
      <p:sp>
        <p:nvSpPr>
          <p:cNvPr id="121869" name="Text Box 13"/>
          <p:cNvSpPr txBox="1">
            <a:spLocks noChangeArrowheads="1"/>
          </p:cNvSpPr>
          <p:nvPr/>
        </p:nvSpPr>
        <p:spPr bwMode="auto">
          <a:xfrm>
            <a:off x="2895600" y="5334000"/>
            <a:ext cx="285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defRPr/>
            </a:pPr>
            <a:r>
              <a:rPr lang="en-US">
                <a:solidFill>
                  <a:srgbClr val="000000"/>
                </a:solidFill>
                <a:latin typeface="Times" charset="0"/>
              </a:rPr>
              <a:t>Treatment of status problems</a:t>
            </a:r>
          </a:p>
        </p:txBody>
      </p:sp>
      <p:sp>
        <p:nvSpPr>
          <p:cNvPr id="121870" name="Text Box 14"/>
          <p:cNvSpPr txBox="1">
            <a:spLocks noChangeArrowheads="1"/>
          </p:cNvSpPr>
          <p:nvPr/>
        </p:nvSpPr>
        <p:spPr bwMode="auto">
          <a:xfrm>
            <a:off x="1524000" y="2819400"/>
            <a:ext cx="200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defRPr/>
            </a:pPr>
            <a:r>
              <a:rPr lang="en-US">
                <a:solidFill>
                  <a:srgbClr val="000000"/>
                </a:solidFill>
                <a:latin typeface="Times" charset="0"/>
              </a:rPr>
              <a:t>Group-worthy tasks</a:t>
            </a:r>
          </a:p>
        </p:txBody>
      </p:sp>
      <p:sp>
        <p:nvSpPr>
          <p:cNvPr id="18446" name="TextBox 2"/>
          <p:cNvSpPr txBox="1">
            <a:spLocks noChangeArrowheads="1"/>
          </p:cNvSpPr>
          <p:nvPr/>
        </p:nvSpPr>
        <p:spPr bwMode="auto">
          <a:xfrm>
            <a:off x="381000" y="6019800"/>
            <a:ext cx="67675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r>
              <a:rPr lang="en-US" altLang="en-US" smtClean="0">
                <a:solidFill>
                  <a:srgbClr val="000000"/>
                </a:solidFill>
              </a:rPr>
              <a:t>E. G. Cohen &amp; R. A. Lotan</a:t>
            </a:r>
          </a:p>
          <a:p>
            <a:pPr defTabSz="914400" eaLnBrk="1" fontAlgn="base" hangingPunct="1">
              <a:spcBef>
                <a:spcPct val="0"/>
              </a:spcBef>
              <a:spcAft>
                <a:spcPct val="0"/>
              </a:spcAft>
            </a:pPr>
            <a:r>
              <a:rPr lang="en-US" altLang="en-US" i="1" smtClean="0">
                <a:solidFill>
                  <a:srgbClr val="000000"/>
                </a:solidFill>
              </a:rPr>
              <a:t>Designing Groupwork: Strategies for the Heterogeneous Classroom</a:t>
            </a:r>
          </a:p>
        </p:txBody>
      </p:sp>
    </p:spTree>
    <p:extLst>
      <p:ext uri="{BB962C8B-B14F-4D97-AF65-F5344CB8AC3E}">
        <p14:creationId xmlns:p14="http://schemas.microsoft.com/office/powerpoint/2010/main" val="2105966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0"/>
                                          </p:stCondLst>
                                        </p:cTn>
                                        <p:tgtEl>
                                          <p:spTgt spid="1218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defTabSz="914400" fontAlgn="base">
              <a:spcBef>
                <a:spcPct val="0"/>
              </a:spcBef>
              <a:spcAft>
                <a:spcPct val="0"/>
              </a:spcAft>
              <a:defRPr/>
            </a:pPr>
            <a:r>
              <a:rPr lang="en-US" sz="4400">
                <a:solidFill>
                  <a:srgbClr val="000000"/>
                </a:solidFill>
              </a:rPr>
              <a:t>Cooperative Norms</a:t>
            </a:r>
          </a:p>
        </p:txBody>
      </p:sp>
      <p:sp>
        <p:nvSpPr>
          <p:cNvPr id="174083" name="Rectangle 3"/>
          <p:cNvSpPr>
            <a:spLocks noChangeArrowheads="1"/>
          </p:cNvSpPr>
          <p:nvPr/>
        </p:nvSpPr>
        <p:spPr bwMode="auto">
          <a:xfrm>
            <a:off x="381000" y="17526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defTabSz="914400" fontAlgn="base">
              <a:lnSpc>
                <a:spcPct val="90000"/>
              </a:lnSpc>
              <a:spcBef>
                <a:spcPct val="20000"/>
              </a:spcBef>
              <a:spcAft>
                <a:spcPct val="0"/>
              </a:spcAft>
              <a:buClr>
                <a:srgbClr val="CC3300"/>
              </a:buClr>
              <a:buSzPct val="75000"/>
              <a:buFont typeface="Wingdings" charset="0"/>
              <a:buNone/>
              <a:defRPr/>
            </a:pPr>
            <a:r>
              <a:rPr lang="en-US" sz="2800" dirty="0">
                <a:solidFill>
                  <a:srgbClr val="FF0000"/>
                </a:solidFill>
              </a:rPr>
              <a:t>Look out for what others need.</a:t>
            </a:r>
          </a:p>
          <a:p>
            <a:pPr marL="342900" indent="-342900" defTabSz="914400" fontAlgn="base">
              <a:lnSpc>
                <a:spcPct val="90000"/>
              </a:lnSpc>
              <a:spcBef>
                <a:spcPct val="20000"/>
              </a:spcBef>
              <a:spcAft>
                <a:spcPct val="0"/>
              </a:spcAft>
              <a:buClr>
                <a:srgbClr val="CC3300"/>
              </a:buClr>
              <a:buSzPct val="75000"/>
              <a:buFont typeface="Wingdings" charset="0"/>
              <a:buNone/>
              <a:defRPr/>
            </a:pPr>
            <a:r>
              <a:rPr lang="en-US" sz="2800" dirty="0">
                <a:solidFill>
                  <a:srgbClr val="FF0000"/>
                </a:solidFill>
              </a:rPr>
              <a:t>No one is done until everyone is done.</a:t>
            </a:r>
          </a:p>
          <a:p>
            <a:pPr marL="342900" indent="-342900" defTabSz="914400" fontAlgn="base">
              <a:lnSpc>
                <a:spcPct val="90000"/>
              </a:lnSpc>
              <a:spcBef>
                <a:spcPct val="20000"/>
              </a:spcBef>
              <a:spcAft>
                <a:spcPct val="0"/>
              </a:spcAft>
              <a:buClr>
                <a:srgbClr val="CC3300"/>
              </a:buClr>
              <a:buSzPct val="75000"/>
              <a:buFont typeface="Wingdings" charset="0"/>
              <a:buNone/>
              <a:defRPr/>
            </a:pPr>
            <a:r>
              <a:rPr lang="en-US" sz="2800" dirty="0">
                <a:solidFill>
                  <a:srgbClr val="008000"/>
                </a:solidFill>
              </a:rPr>
              <a:t>Explain by telling how.</a:t>
            </a:r>
          </a:p>
          <a:p>
            <a:pPr marL="342900" indent="-342900" defTabSz="914400" fontAlgn="base">
              <a:lnSpc>
                <a:spcPct val="90000"/>
              </a:lnSpc>
              <a:spcBef>
                <a:spcPct val="20000"/>
              </a:spcBef>
              <a:spcAft>
                <a:spcPct val="0"/>
              </a:spcAft>
              <a:buClr>
                <a:srgbClr val="CC3300"/>
              </a:buClr>
              <a:buSzPct val="75000"/>
              <a:buFont typeface="Wingdings" charset="0"/>
              <a:buNone/>
              <a:defRPr/>
            </a:pPr>
            <a:r>
              <a:rPr lang="en-US" sz="2800" dirty="0">
                <a:solidFill>
                  <a:srgbClr val="008000"/>
                </a:solidFill>
              </a:rPr>
              <a:t>Ask questions.</a:t>
            </a:r>
          </a:p>
          <a:p>
            <a:pPr marL="342900" indent="-342900" defTabSz="914400" fontAlgn="base">
              <a:lnSpc>
                <a:spcPct val="90000"/>
              </a:lnSpc>
              <a:spcBef>
                <a:spcPct val="20000"/>
              </a:spcBef>
              <a:spcAft>
                <a:spcPct val="0"/>
              </a:spcAft>
              <a:buClr>
                <a:srgbClr val="CC3300"/>
              </a:buClr>
              <a:buSzPct val="75000"/>
              <a:buFont typeface="Wingdings" charset="0"/>
              <a:buNone/>
              <a:defRPr/>
            </a:pPr>
            <a:r>
              <a:rPr lang="en-US" sz="2800" dirty="0">
                <a:solidFill>
                  <a:srgbClr val="008000"/>
                </a:solidFill>
              </a:rPr>
              <a:t>Let people do things for themselves.</a:t>
            </a:r>
          </a:p>
          <a:p>
            <a:pPr marL="342900" indent="-342900" defTabSz="914400" fontAlgn="base">
              <a:lnSpc>
                <a:spcPct val="90000"/>
              </a:lnSpc>
              <a:spcBef>
                <a:spcPct val="20000"/>
              </a:spcBef>
              <a:spcAft>
                <a:spcPct val="0"/>
              </a:spcAft>
              <a:buClr>
                <a:srgbClr val="CC3300"/>
              </a:buClr>
              <a:buSzPct val="75000"/>
              <a:buFont typeface="Wingdings" charset="0"/>
              <a:buNone/>
              <a:defRPr/>
            </a:pPr>
            <a:r>
              <a:rPr lang="en-US" sz="2800" dirty="0">
                <a:solidFill>
                  <a:srgbClr val="0000FF"/>
                </a:solidFill>
              </a:rPr>
              <a:t>Everyone helps.</a:t>
            </a:r>
          </a:p>
          <a:p>
            <a:pPr marL="342900" indent="-342900" defTabSz="914400" fontAlgn="base">
              <a:lnSpc>
                <a:spcPct val="90000"/>
              </a:lnSpc>
              <a:spcBef>
                <a:spcPct val="20000"/>
              </a:spcBef>
              <a:spcAft>
                <a:spcPct val="0"/>
              </a:spcAft>
              <a:buClr>
                <a:srgbClr val="CC3300"/>
              </a:buClr>
              <a:buSzPct val="75000"/>
              <a:buFont typeface="Wingdings" charset="0"/>
              <a:buNone/>
              <a:defRPr/>
            </a:pPr>
            <a:r>
              <a:rPr lang="en-US" sz="2800" dirty="0">
                <a:solidFill>
                  <a:srgbClr val="0000FF"/>
                </a:solidFill>
              </a:rPr>
              <a:t>Make a plan.</a:t>
            </a:r>
          </a:p>
          <a:p>
            <a:pPr marL="342900" indent="-342900" defTabSz="914400" fontAlgn="base">
              <a:lnSpc>
                <a:spcPct val="90000"/>
              </a:lnSpc>
              <a:spcBef>
                <a:spcPct val="20000"/>
              </a:spcBef>
              <a:spcAft>
                <a:spcPct val="0"/>
              </a:spcAft>
              <a:buClr>
                <a:srgbClr val="CC3300"/>
              </a:buClr>
              <a:buSzPct val="75000"/>
              <a:buFont typeface="Wingdings" charset="0"/>
              <a:buNone/>
              <a:defRPr/>
            </a:pPr>
            <a:r>
              <a:rPr lang="en-US" sz="2800" dirty="0">
                <a:solidFill>
                  <a:srgbClr val="0000FF"/>
                </a:solidFill>
              </a:rPr>
              <a:t>Agree on a strategy.</a:t>
            </a:r>
          </a:p>
          <a:p>
            <a:pPr marL="342900" indent="-342900" defTabSz="914400" fontAlgn="base">
              <a:lnSpc>
                <a:spcPct val="90000"/>
              </a:lnSpc>
              <a:spcBef>
                <a:spcPct val="20000"/>
              </a:spcBef>
              <a:spcAft>
                <a:spcPct val="0"/>
              </a:spcAft>
              <a:buClr>
                <a:srgbClr val="CC3300"/>
              </a:buClr>
              <a:buSzPct val="75000"/>
              <a:buFont typeface="Wingdings" charset="0"/>
              <a:buNone/>
              <a:defRPr/>
            </a:pPr>
            <a:r>
              <a:rPr lang="en-US" sz="2800" dirty="0">
                <a:solidFill>
                  <a:srgbClr val="660066"/>
                </a:solidFill>
              </a:rPr>
              <a:t>Discuss and decide.				 </a:t>
            </a:r>
            <a:r>
              <a:rPr lang="en-US" dirty="0">
                <a:solidFill>
                  <a:srgbClr val="660066"/>
                </a:solidFill>
              </a:rPr>
              <a:t>Rainbow Logic</a:t>
            </a:r>
          </a:p>
          <a:p>
            <a:pPr marL="342900" indent="-342900" defTabSz="914400" fontAlgn="base">
              <a:lnSpc>
                <a:spcPct val="90000"/>
              </a:lnSpc>
              <a:spcBef>
                <a:spcPct val="20000"/>
              </a:spcBef>
              <a:spcAft>
                <a:spcPct val="0"/>
              </a:spcAft>
              <a:buClr>
                <a:srgbClr val="CC3300"/>
              </a:buClr>
              <a:buSzPct val="75000"/>
              <a:buFont typeface="Wingdings" charset="0"/>
              <a:buNone/>
              <a:defRPr/>
            </a:pPr>
            <a:r>
              <a:rPr lang="en-US" sz="2800" dirty="0">
                <a:solidFill>
                  <a:srgbClr val="660066"/>
                </a:solidFill>
              </a:rPr>
              <a:t>Explain your reasoning.</a:t>
            </a:r>
          </a:p>
        </p:txBody>
      </p:sp>
      <p:sp>
        <p:nvSpPr>
          <p:cNvPr id="20483" name="TextBox 1"/>
          <p:cNvSpPr txBox="1">
            <a:spLocks noChangeArrowheads="1"/>
          </p:cNvSpPr>
          <p:nvPr/>
        </p:nvSpPr>
        <p:spPr bwMode="auto">
          <a:xfrm>
            <a:off x="6934200" y="2133600"/>
            <a:ext cx="1865313"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r>
              <a:rPr lang="en-US" altLang="en-US" smtClean="0">
                <a:solidFill>
                  <a:srgbClr val="FF0000"/>
                </a:solidFill>
              </a:rPr>
              <a:t>Broken Circles or</a:t>
            </a:r>
          </a:p>
          <a:p>
            <a:pPr defTabSz="914400" eaLnBrk="1" fontAlgn="base" hangingPunct="1">
              <a:spcBef>
                <a:spcPct val="0"/>
              </a:spcBef>
              <a:spcAft>
                <a:spcPct val="0"/>
              </a:spcAft>
            </a:pPr>
            <a:r>
              <a:rPr lang="en-US" altLang="en-US" smtClean="0">
                <a:solidFill>
                  <a:srgbClr val="FF0000"/>
                </a:solidFill>
              </a:rPr>
              <a:t>Squares</a:t>
            </a:r>
          </a:p>
          <a:p>
            <a:pPr defTabSz="914400" eaLnBrk="1" fontAlgn="base" hangingPunct="1">
              <a:spcBef>
                <a:spcPct val="0"/>
              </a:spcBef>
              <a:spcAft>
                <a:spcPct val="0"/>
              </a:spcAft>
            </a:pPr>
            <a:endParaRPr lang="en-US" altLang="en-US" smtClean="0">
              <a:solidFill>
                <a:srgbClr val="000000"/>
              </a:solidFill>
            </a:endParaRPr>
          </a:p>
          <a:p>
            <a:pPr defTabSz="914400" eaLnBrk="1" fontAlgn="base" hangingPunct="1">
              <a:spcBef>
                <a:spcPct val="0"/>
              </a:spcBef>
              <a:spcAft>
                <a:spcPct val="0"/>
              </a:spcAft>
            </a:pPr>
            <a:endParaRPr lang="en-US" altLang="en-US" smtClean="0">
              <a:solidFill>
                <a:srgbClr val="000000"/>
              </a:solidFill>
            </a:endParaRPr>
          </a:p>
          <a:p>
            <a:pPr defTabSz="914400" eaLnBrk="1" fontAlgn="base" hangingPunct="1">
              <a:spcBef>
                <a:spcPct val="0"/>
              </a:spcBef>
              <a:spcAft>
                <a:spcPct val="0"/>
              </a:spcAft>
            </a:pPr>
            <a:endParaRPr lang="en-US" altLang="en-US" smtClean="0">
              <a:solidFill>
                <a:srgbClr val="000000"/>
              </a:solidFill>
            </a:endParaRPr>
          </a:p>
          <a:p>
            <a:pPr defTabSz="914400" eaLnBrk="1" fontAlgn="base" hangingPunct="1">
              <a:spcBef>
                <a:spcPct val="0"/>
              </a:spcBef>
              <a:spcAft>
                <a:spcPct val="0"/>
              </a:spcAft>
            </a:pPr>
            <a:r>
              <a:rPr lang="en-US" altLang="en-US" smtClean="0">
                <a:solidFill>
                  <a:srgbClr val="008000"/>
                </a:solidFill>
              </a:rPr>
              <a:t>Master Designer</a:t>
            </a:r>
          </a:p>
          <a:p>
            <a:pPr defTabSz="914400" eaLnBrk="1" fontAlgn="base" hangingPunct="1">
              <a:spcBef>
                <a:spcPct val="0"/>
              </a:spcBef>
              <a:spcAft>
                <a:spcPct val="0"/>
              </a:spcAft>
            </a:pPr>
            <a:endParaRPr lang="en-US" altLang="en-US" smtClean="0">
              <a:solidFill>
                <a:srgbClr val="000000"/>
              </a:solidFill>
            </a:endParaRPr>
          </a:p>
          <a:p>
            <a:pPr defTabSz="914400" eaLnBrk="1" fontAlgn="base" hangingPunct="1">
              <a:spcBef>
                <a:spcPct val="0"/>
              </a:spcBef>
              <a:spcAft>
                <a:spcPct val="0"/>
              </a:spcAft>
            </a:pPr>
            <a:endParaRPr lang="en-US" altLang="en-US" smtClean="0">
              <a:solidFill>
                <a:srgbClr val="000000"/>
              </a:solidFill>
            </a:endParaRPr>
          </a:p>
          <a:p>
            <a:pPr defTabSz="914400" eaLnBrk="1" fontAlgn="base" hangingPunct="1">
              <a:spcBef>
                <a:spcPct val="0"/>
              </a:spcBef>
              <a:spcAft>
                <a:spcPct val="0"/>
              </a:spcAft>
            </a:pPr>
            <a:endParaRPr lang="en-US" altLang="en-US" smtClean="0">
              <a:solidFill>
                <a:srgbClr val="000000"/>
              </a:solidFill>
            </a:endParaRPr>
          </a:p>
          <a:p>
            <a:pPr defTabSz="914400" eaLnBrk="1" fontAlgn="base" hangingPunct="1">
              <a:spcBef>
                <a:spcPct val="0"/>
              </a:spcBef>
              <a:spcAft>
                <a:spcPct val="0"/>
              </a:spcAft>
            </a:pPr>
            <a:r>
              <a:rPr lang="en-US" altLang="en-US" smtClean="0">
                <a:solidFill>
                  <a:srgbClr val="0000FF"/>
                </a:solidFill>
              </a:rPr>
              <a:t>Island Maps or</a:t>
            </a:r>
          </a:p>
          <a:p>
            <a:pPr defTabSz="914400" eaLnBrk="1" fontAlgn="base" hangingPunct="1">
              <a:spcBef>
                <a:spcPct val="0"/>
              </a:spcBef>
              <a:spcAft>
                <a:spcPct val="0"/>
              </a:spcAft>
            </a:pPr>
            <a:r>
              <a:rPr lang="en-US" altLang="en-US" smtClean="0">
                <a:solidFill>
                  <a:srgbClr val="0000FF"/>
                </a:solidFill>
              </a:rPr>
              <a:t>Lots of Dots</a:t>
            </a:r>
          </a:p>
        </p:txBody>
      </p:sp>
    </p:spTree>
    <p:extLst>
      <p:ext uri="{BB962C8B-B14F-4D97-AF65-F5344CB8AC3E}">
        <p14:creationId xmlns:p14="http://schemas.microsoft.com/office/powerpoint/2010/main" val="4093694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p:cNvSpPr txBox="1">
            <a:spLocks noChangeArrowheads="1"/>
          </p:cNvSpPr>
          <p:nvPr/>
        </p:nvSpPr>
        <p:spPr bwMode="auto">
          <a:xfrm>
            <a:off x="-4763" y="304800"/>
            <a:ext cx="9191626"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itchFamily="34" charset="0"/>
                <a:ea typeface="ＭＳ Ｐゴシック" pitchFamily="34" charset="-128"/>
              </a:defRPr>
            </a:lvl1pPr>
            <a:lvl2pPr marL="742950" indent="-285750" eaLnBrk="0" hangingPunct="0">
              <a:defRPr sz="1700">
                <a:solidFill>
                  <a:schemeClr val="tx1"/>
                </a:solidFill>
                <a:latin typeface="Arial" pitchFamily="34" charset="0"/>
                <a:ea typeface="ＭＳ Ｐゴシック" pitchFamily="34" charset="-128"/>
              </a:defRPr>
            </a:lvl2pPr>
            <a:lvl3pPr marL="1143000" indent="-228600" eaLnBrk="0" hangingPunct="0">
              <a:defRPr sz="1700">
                <a:solidFill>
                  <a:schemeClr val="tx1"/>
                </a:solidFill>
                <a:latin typeface="Arial" pitchFamily="34" charset="0"/>
                <a:ea typeface="ＭＳ Ｐゴシック" pitchFamily="34" charset="-128"/>
              </a:defRPr>
            </a:lvl3pPr>
            <a:lvl4pPr marL="1600200" indent="-228600" eaLnBrk="0" hangingPunct="0">
              <a:defRPr sz="1700">
                <a:solidFill>
                  <a:schemeClr val="tx1"/>
                </a:solidFill>
                <a:latin typeface="Arial" pitchFamily="34" charset="0"/>
                <a:ea typeface="ＭＳ Ｐゴシック" pitchFamily="34" charset="-128"/>
              </a:defRPr>
            </a:lvl4pPr>
            <a:lvl5pPr marL="2057400" indent="-228600" eaLnBrk="0" hangingPunct="0">
              <a:defRPr sz="17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7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pPr>
            <a:r>
              <a:rPr lang="en-US" altLang="en-US" smtClean="0">
                <a:solidFill>
                  <a:srgbClr val="000000"/>
                </a:solidFill>
              </a:rPr>
              <a:t>	</a:t>
            </a:r>
            <a:r>
              <a:rPr lang="en-US" altLang="en-US" sz="2800" smtClean="0">
                <a:solidFill>
                  <a:srgbClr val="000000"/>
                </a:solidFill>
              </a:rPr>
              <a:t>Shape your learning environment</a:t>
            </a:r>
          </a:p>
          <a:p>
            <a:pPr defTabSz="914400" eaLnBrk="1" fontAlgn="base" hangingPunct="1">
              <a:spcBef>
                <a:spcPct val="0"/>
              </a:spcBef>
              <a:spcAft>
                <a:spcPct val="0"/>
              </a:spcAft>
            </a:pPr>
            <a:endParaRPr lang="en-US" altLang="en-US" smtClean="0">
              <a:solidFill>
                <a:srgbClr val="000000"/>
              </a:solidFill>
            </a:endParaRPr>
          </a:p>
          <a:p>
            <a:pPr defTabSz="914400" eaLnBrk="1" fontAlgn="base" hangingPunct="1">
              <a:spcBef>
                <a:spcPct val="0"/>
              </a:spcBef>
              <a:spcAft>
                <a:spcPct val="0"/>
              </a:spcAft>
            </a:pPr>
            <a:r>
              <a:rPr lang="en-US" altLang="en-US" smtClean="0">
                <a:solidFill>
                  <a:srgbClr val="000000"/>
                </a:solidFill>
              </a:rPr>
              <a:t>					</a:t>
            </a:r>
            <a:r>
              <a:rPr lang="en-US" altLang="en-US" sz="2800" smtClean="0">
                <a:solidFill>
                  <a:srgbClr val="000000"/>
                </a:solidFill>
              </a:rPr>
              <a:t>Build classroom community</a:t>
            </a:r>
          </a:p>
          <a:p>
            <a:pPr defTabSz="914400" eaLnBrk="1" fontAlgn="base" hangingPunct="1">
              <a:spcBef>
                <a:spcPct val="0"/>
              </a:spcBef>
              <a:spcAft>
                <a:spcPct val="0"/>
              </a:spcAft>
            </a:pPr>
            <a:endParaRPr lang="en-US" altLang="en-US" smtClean="0">
              <a:solidFill>
                <a:srgbClr val="000000"/>
              </a:solidFill>
            </a:endParaRPr>
          </a:p>
          <a:p>
            <a:pPr defTabSz="914400" eaLnBrk="1" fontAlgn="base" hangingPunct="1">
              <a:spcBef>
                <a:spcPct val="0"/>
              </a:spcBef>
              <a:spcAft>
                <a:spcPct val="0"/>
              </a:spcAft>
            </a:pPr>
            <a:r>
              <a:rPr lang="en-US" altLang="en-US" smtClean="0">
                <a:solidFill>
                  <a:srgbClr val="000000"/>
                </a:solidFill>
              </a:rPr>
              <a:t>			                             </a:t>
            </a:r>
            <a:r>
              <a:rPr lang="en-US" altLang="en-US" sz="2800" i="1" smtClean="0">
                <a:solidFill>
                  <a:srgbClr val="000000"/>
                </a:solidFill>
              </a:rPr>
              <a:t>Explicitly teach norms for </a:t>
            </a:r>
          </a:p>
          <a:p>
            <a:pPr defTabSz="914400" eaLnBrk="1" fontAlgn="base" hangingPunct="1">
              <a:spcBef>
                <a:spcPct val="0"/>
              </a:spcBef>
              <a:spcAft>
                <a:spcPct val="0"/>
              </a:spcAft>
            </a:pPr>
            <a:r>
              <a:rPr lang="en-US" altLang="en-US" sz="2800" i="1" smtClean="0">
                <a:solidFill>
                  <a:srgbClr val="000000"/>
                </a:solidFill>
              </a:rPr>
              <a:t>                                             working together and</a:t>
            </a:r>
          </a:p>
          <a:p>
            <a:pPr defTabSz="914400" eaLnBrk="1" fontAlgn="base" hangingPunct="1">
              <a:spcBef>
                <a:spcPct val="0"/>
              </a:spcBef>
              <a:spcAft>
                <a:spcPct val="0"/>
              </a:spcAft>
            </a:pPr>
            <a:r>
              <a:rPr lang="en-US" altLang="en-US" sz="2800" i="1" smtClean="0">
                <a:solidFill>
                  <a:srgbClr val="000000"/>
                </a:solidFill>
              </a:rPr>
              <a:t>   			                 communication skills</a:t>
            </a:r>
            <a:r>
              <a:rPr lang="en-US" altLang="en-US" sz="2800" smtClean="0">
                <a:solidFill>
                  <a:srgbClr val="000000"/>
                </a:solidFill>
              </a:rPr>
              <a:t>.</a:t>
            </a:r>
          </a:p>
          <a:p>
            <a:pPr defTabSz="914400" eaLnBrk="1" fontAlgn="base" hangingPunct="1">
              <a:spcBef>
                <a:spcPct val="0"/>
              </a:spcBef>
              <a:spcAft>
                <a:spcPct val="0"/>
              </a:spcAft>
            </a:pPr>
            <a:endParaRPr lang="en-US" altLang="en-US" smtClean="0">
              <a:solidFill>
                <a:srgbClr val="000000"/>
              </a:solidFill>
            </a:endParaRPr>
          </a:p>
          <a:p>
            <a:pPr defTabSz="914400" eaLnBrk="1" fontAlgn="base" hangingPunct="1">
              <a:spcBef>
                <a:spcPct val="0"/>
              </a:spcBef>
              <a:spcAft>
                <a:spcPct val="0"/>
              </a:spcAft>
            </a:pPr>
            <a:endParaRPr lang="en-US" altLang="en-US" u="sng" smtClean="0">
              <a:solidFill>
                <a:srgbClr val="000000"/>
              </a:solidFill>
            </a:endParaRPr>
          </a:p>
          <a:p>
            <a:pPr defTabSz="914400" eaLnBrk="1" fontAlgn="base" hangingPunct="1">
              <a:spcBef>
                <a:spcPct val="0"/>
              </a:spcBef>
              <a:spcAft>
                <a:spcPct val="0"/>
              </a:spcAft>
            </a:pPr>
            <a:endParaRPr lang="en-US" altLang="en-US" u="sng" smtClean="0">
              <a:solidFill>
                <a:srgbClr val="000000"/>
              </a:solidFill>
            </a:endParaRPr>
          </a:p>
          <a:p>
            <a:pPr defTabSz="914400" eaLnBrk="1" fontAlgn="base" hangingPunct="1">
              <a:spcBef>
                <a:spcPct val="0"/>
              </a:spcBef>
              <a:spcAft>
                <a:spcPct val="0"/>
              </a:spcAft>
            </a:pPr>
            <a:endParaRPr lang="en-US" altLang="en-US" u="sng" smtClean="0">
              <a:solidFill>
                <a:srgbClr val="000000"/>
              </a:solidFill>
            </a:endParaRPr>
          </a:p>
          <a:p>
            <a:pPr defTabSz="914400" eaLnBrk="1" fontAlgn="base" hangingPunct="1">
              <a:spcBef>
                <a:spcPct val="0"/>
              </a:spcBef>
              <a:spcAft>
                <a:spcPct val="0"/>
              </a:spcAft>
            </a:pPr>
            <a:r>
              <a:rPr lang="en-US" altLang="en-US" u="sng" smtClean="0">
                <a:solidFill>
                  <a:srgbClr val="000000"/>
                </a:solidFill>
              </a:rPr>
              <a:t>Broken Squares</a:t>
            </a:r>
          </a:p>
          <a:p>
            <a:pPr defTabSz="914400" eaLnBrk="1" fontAlgn="base" hangingPunct="1">
              <a:spcBef>
                <a:spcPct val="0"/>
              </a:spcBef>
              <a:spcAft>
                <a:spcPct val="0"/>
              </a:spcAft>
            </a:pPr>
            <a:r>
              <a:rPr lang="en-US" altLang="en-US" smtClean="0">
                <a:solidFill>
                  <a:srgbClr val="000000"/>
                </a:solidFill>
              </a:rPr>
              <a:t>Look out for what others need</a:t>
            </a:r>
          </a:p>
          <a:p>
            <a:pPr defTabSz="914400" eaLnBrk="1" fontAlgn="base" hangingPunct="1">
              <a:spcBef>
                <a:spcPct val="0"/>
              </a:spcBef>
              <a:spcAft>
                <a:spcPct val="0"/>
              </a:spcAft>
            </a:pPr>
            <a:r>
              <a:rPr lang="en-US" altLang="en-US" smtClean="0">
                <a:solidFill>
                  <a:srgbClr val="000000"/>
                </a:solidFill>
              </a:rPr>
              <a:t>No one is done until everyone is done</a:t>
            </a:r>
          </a:p>
          <a:p>
            <a:pPr defTabSz="914400" eaLnBrk="1" fontAlgn="base" hangingPunct="1">
              <a:spcBef>
                <a:spcPct val="0"/>
              </a:spcBef>
              <a:spcAft>
                <a:spcPct val="0"/>
              </a:spcAft>
            </a:pPr>
            <a:endParaRPr lang="en-US" altLang="en-US" smtClean="0">
              <a:solidFill>
                <a:srgbClr val="000000"/>
              </a:solidFill>
            </a:endParaRPr>
          </a:p>
          <a:p>
            <a:pPr defTabSz="914400" eaLnBrk="1" fontAlgn="base" hangingPunct="1">
              <a:spcBef>
                <a:spcPct val="0"/>
              </a:spcBef>
              <a:spcAft>
                <a:spcPct val="0"/>
              </a:spcAft>
            </a:pPr>
            <a:r>
              <a:rPr lang="en-US" altLang="en-US" smtClean="0">
                <a:solidFill>
                  <a:srgbClr val="000000"/>
                </a:solidFill>
              </a:rPr>
              <a:t>	</a:t>
            </a:r>
            <a:r>
              <a:rPr lang="en-US" altLang="en-US" u="sng" smtClean="0">
                <a:solidFill>
                  <a:srgbClr val="000000"/>
                </a:solidFill>
              </a:rPr>
              <a:t>Master Designer</a:t>
            </a:r>
          </a:p>
          <a:p>
            <a:pPr defTabSz="914400" eaLnBrk="1" fontAlgn="base" hangingPunct="1">
              <a:spcBef>
                <a:spcPct val="0"/>
              </a:spcBef>
              <a:spcAft>
                <a:spcPct val="0"/>
              </a:spcAft>
            </a:pPr>
            <a:r>
              <a:rPr lang="en-US" altLang="en-US" smtClean="0">
                <a:solidFill>
                  <a:srgbClr val="000000"/>
                </a:solidFill>
              </a:rPr>
              <a:t>	Explain by telling how</a:t>
            </a:r>
          </a:p>
          <a:p>
            <a:pPr defTabSz="914400" eaLnBrk="1" fontAlgn="base" hangingPunct="1">
              <a:spcBef>
                <a:spcPct val="0"/>
              </a:spcBef>
              <a:spcAft>
                <a:spcPct val="0"/>
              </a:spcAft>
            </a:pPr>
            <a:r>
              <a:rPr lang="en-US" altLang="en-US" smtClean="0">
                <a:solidFill>
                  <a:srgbClr val="000000"/>
                </a:solidFill>
              </a:rPr>
              <a:t>	Ask specific questions</a:t>
            </a:r>
          </a:p>
          <a:p>
            <a:pPr defTabSz="914400" eaLnBrk="1" fontAlgn="base" hangingPunct="1">
              <a:spcBef>
                <a:spcPct val="0"/>
              </a:spcBef>
              <a:spcAft>
                <a:spcPct val="0"/>
              </a:spcAft>
            </a:pPr>
            <a:r>
              <a:rPr lang="en-US" altLang="en-US" smtClean="0">
                <a:solidFill>
                  <a:srgbClr val="000000"/>
                </a:solidFill>
              </a:rPr>
              <a:t>	</a:t>
            </a:r>
          </a:p>
        </p:txBody>
      </p:sp>
      <p:pic>
        <p:nvPicPr>
          <p:cNvPr id="25602" name="Picture 1033" descr="IMG_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2650"/>
            <a:ext cx="4340225"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graphing to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144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370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23863" y="1700213"/>
            <a:ext cx="8229600" cy="2716212"/>
          </a:xfrm>
        </p:spPr>
        <p:txBody>
          <a:bodyPr/>
          <a:lstStyle/>
          <a:p>
            <a:pPr algn="ctr" eaLnBrk="1" hangingPunct="1">
              <a:lnSpc>
                <a:spcPct val="125000"/>
              </a:lnSpc>
            </a:pPr>
            <a:r>
              <a:rPr lang="en-US" altLang="en-US" b="1" smtClean="0"/>
              <a:t> </a:t>
            </a:r>
            <a:r>
              <a:rPr lang="en-US" altLang="en-US" b="1" i="1" smtClean="0"/>
              <a:t>Your Task…..</a:t>
            </a:r>
            <a:br>
              <a:rPr lang="en-US" altLang="en-US" b="1" i="1" smtClean="0"/>
            </a:br>
            <a:r>
              <a:rPr lang="en-US" altLang="en-US" b="1" smtClean="0"/>
              <a:t>Implement the Cooperative Skillbuilders to prepare your class for collaborative groupwork at the beginning of the school year.</a:t>
            </a:r>
          </a:p>
        </p:txBody>
      </p:sp>
    </p:spTree>
    <p:extLst>
      <p:ext uri="{BB962C8B-B14F-4D97-AF65-F5344CB8AC3E}">
        <p14:creationId xmlns:p14="http://schemas.microsoft.com/office/powerpoint/2010/main" val="2310100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box(out)">
                                      <p:cBhvr>
                                        <p:cTn id="7" dur="1000"/>
                                        <p:tgtEl>
                                          <p:spTgt spid="138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Representations of Multiplication and Division</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2931331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9|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ixel">
  <a:themeElements>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fontScheme name="Pixel">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3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3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4750</TotalTime>
  <Words>822</Words>
  <Application>Microsoft Office PowerPoint</Application>
  <PresentationFormat>On-screen Show (4:3)</PresentationFormat>
  <Paragraphs>166</Paragraphs>
  <Slides>20</Slides>
  <Notes>7</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Breeze</vt:lpstr>
      <vt:lpstr>Pixel</vt:lpstr>
      <vt:lpstr>Franklin-McKinley/SJSU Math Institute June 13, 2016</vt:lpstr>
      <vt:lpstr>Today’s Agenda</vt:lpstr>
      <vt:lpstr>Building Cooperative Norms  Patricia Swanson San José State University</vt:lpstr>
      <vt:lpstr>PowerPoint Presentation</vt:lpstr>
      <vt:lpstr>PowerPoint Presentation</vt:lpstr>
      <vt:lpstr>PowerPoint Presentation</vt:lpstr>
      <vt:lpstr>PowerPoint Presentation</vt:lpstr>
      <vt:lpstr> Your Task….. Implement the Cooperative Skillbuilders to prepare your class for collaborative groupwork at the beginning of the school year.</vt:lpstr>
      <vt:lpstr>Representations of Multiplication and Division</vt:lpstr>
      <vt:lpstr>Representations of Multiplication and Division</vt:lpstr>
      <vt:lpstr>PowerPoint Presentation</vt:lpstr>
      <vt:lpstr>Representations of Multiplication</vt:lpstr>
      <vt:lpstr>Representations of Division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SJSU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Responses to Discuss: Ann</dc:title>
  <dc:creator>Joanne Becker</dc:creator>
  <cp:lastModifiedBy>Roddick</cp:lastModifiedBy>
  <cp:revision>28</cp:revision>
  <cp:lastPrinted>2016-06-09T18:43:13Z</cp:lastPrinted>
  <dcterms:created xsi:type="dcterms:W3CDTF">2016-04-26T21:38:32Z</dcterms:created>
  <dcterms:modified xsi:type="dcterms:W3CDTF">2016-06-12T22:55:04Z</dcterms:modified>
</cp:coreProperties>
</file>