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4" r:id="rId1"/>
  </p:sldMasterIdLst>
  <p:notesMasterIdLst>
    <p:notesMasterId r:id="rId26"/>
  </p:notesMasterIdLst>
  <p:handoutMasterIdLst>
    <p:handoutMasterId r:id="rId27"/>
  </p:handoutMasterIdLst>
  <p:sldIdLst>
    <p:sldId id="256" r:id="rId2"/>
    <p:sldId id="258" r:id="rId3"/>
    <p:sldId id="257" r:id="rId4"/>
    <p:sldId id="259" r:id="rId5"/>
    <p:sldId id="282" r:id="rId6"/>
    <p:sldId id="261" r:id="rId7"/>
    <p:sldId id="281" r:id="rId8"/>
    <p:sldId id="28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8"/>
    <p:restoredTop sz="93093"/>
  </p:normalViewPr>
  <p:slideViewPr>
    <p:cSldViewPr snapToGrid="0" snapToObjects="1">
      <p:cViewPr varScale="1">
        <p:scale>
          <a:sx n="178" d="100"/>
          <a:sy n="178" d="100"/>
        </p:scale>
        <p:origin x="-1584"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432" y="2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1FD12B-C534-4B4C-A471-3ADA2EDA207B}" type="datetimeFigureOut">
              <a:rPr lang="en-US" smtClean="0"/>
              <a:t>6/12/16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AF6C50-8F4C-B44C-9280-5FACC727F206}" type="slidenum">
              <a:rPr lang="en-US" smtClean="0"/>
              <a:t>‹#›</a:t>
            </a:fld>
            <a:endParaRPr lang="en-US"/>
          </a:p>
        </p:txBody>
      </p:sp>
    </p:spTree>
    <p:extLst>
      <p:ext uri="{BB962C8B-B14F-4D97-AF65-F5344CB8AC3E}">
        <p14:creationId xmlns:p14="http://schemas.microsoft.com/office/powerpoint/2010/main" val="1011297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17A4F-BCAA-2D44-853F-5027971CDDC9}" type="datetimeFigureOut">
              <a:rPr lang="en-US" smtClean="0"/>
              <a:t>6/12/16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7AA83-2402-1A4E-B815-F693B0F9EA39}" type="slidenum">
              <a:rPr lang="en-US" smtClean="0"/>
              <a:t>‹#›</a:t>
            </a:fld>
            <a:endParaRPr lang="en-US"/>
          </a:p>
        </p:txBody>
      </p:sp>
    </p:spTree>
    <p:extLst>
      <p:ext uri="{BB962C8B-B14F-4D97-AF65-F5344CB8AC3E}">
        <p14:creationId xmlns:p14="http://schemas.microsoft.com/office/powerpoint/2010/main" val="326472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87AA83-2402-1A4E-B815-F693B0F9EA39}" type="slidenum">
              <a:rPr lang="en-US" smtClean="0"/>
              <a:t>1</a:t>
            </a:fld>
            <a:endParaRPr lang="en-US"/>
          </a:p>
        </p:txBody>
      </p:sp>
    </p:spTree>
    <p:extLst>
      <p:ext uri="{BB962C8B-B14F-4D97-AF65-F5344CB8AC3E}">
        <p14:creationId xmlns:p14="http://schemas.microsoft.com/office/powerpoint/2010/main" val="204118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5923F103-BC34-4FE4-A40E-EDDEECFDA5D0}" type="datetimeFigureOut">
              <a:rPr lang="en-US" smtClean="0"/>
              <a:pPr/>
              <a:t>6/12/16</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710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6/12/16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09642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6/12/16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09265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6/12/16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D57F1E4F-1CFF-5643-939E-217C01CDF565}" type="slidenum">
              <a:rPr lang="en-US" smtClean="0"/>
              <a:pPr/>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65505208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6/12/16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67939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6/12/16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74008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6/12/16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219924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6/12/16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6954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CDA879A6-0FD0-4734-A311-86BFCA472E6E}" type="datetimeFigureOut">
              <a:rPr lang="en-US" smtClean="0"/>
              <a:t>6/12/16</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223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6/12/16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222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F34E6425-0181-43F2-84FC-787E803FD2F8}" type="datetimeFigureOut">
              <a:rPr lang="en-US" smtClean="0"/>
              <a:t>6/12/16</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496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6/12/16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495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6/12/16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883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6/12/16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800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C8D7E02-BCB8-4D50-A234-369438C08659}" type="datetimeFigureOut">
              <a:rPr lang="en-US" smtClean="0"/>
              <a:t>6/12/16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153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6/12/16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91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6/12/16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7147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E451C3-0FF4-47C4-B829-773ADF60F88C}" type="datetimeFigureOut">
              <a:rPr lang="en-US" smtClean="0"/>
              <a:t>6/12/16</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7627377"/>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241" y="2907532"/>
            <a:ext cx="6108101" cy="1245248"/>
          </a:xfrm>
        </p:spPr>
        <p:txBody>
          <a:bodyPr/>
          <a:lstStyle/>
          <a:p>
            <a:r>
              <a:rPr lang="en-US" sz="2700" dirty="0"/>
              <a:t/>
            </a:r>
            <a:br>
              <a:rPr lang="en-US" sz="2700" dirty="0"/>
            </a:br>
            <a:r>
              <a:rPr lang="en-US" sz="2700" dirty="0"/>
              <a:t/>
            </a:r>
            <a:br>
              <a:rPr lang="en-US" sz="2700" dirty="0"/>
            </a:br>
            <a:r>
              <a:rPr lang="en-US" sz="2700" dirty="0"/>
              <a:t/>
            </a:r>
            <a:br>
              <a:rPr lang="en-US" sz="2700" dirty="0"/>
            </a:br>
            <a:r>
              <a:rPr lang="en-US" sz="2700" dirty="0"/>
              <a:t>Franklin McKinley Math Initiative Project Overview </a:t>
            </a:r>
            <a:br>
              <a:rPr lang="en-US" sz="2700" dirty="0"/>
            </a:br>
            <a:endParaRPr lang="en-US" sz="2700" dirty="0"/>
          </a:p>
        </p:txBody>
      </p:sp>
      <p:sp>
        <p:nvSpPr>
          <p:cNvPr id="3" name="Subtitle 2"/>
          <p:cNvSpPr>
            <a:spLocks noGrp="1"/>
          </p:cNvSpPr>
          <p:nvPr>
            <p:ph type="subTitle" idx="1"/>
          </p:nvPr>
        </p:nvSpPr>
        <p:spPr/>
        <p:txBody>
          <a:bodyPr>
            <a:normAutofit lnSpcReduction="10000"/>
          </a:bodyPr>
          <a:lstStyle/>
          <a:p>
            <a:r>
              <a:rPr lang="en-US" dirty="0" err="1" smtClean="0">
                <a:solidFill>
                  <a:srgbClr val="000000"/>
                </a:solidFill>
              </a:rPr>
              <a:t>Ferdie</a:t>
            </a:r>
            <a:r>
              <a:rPr lang="en-US" dirty="0" smtClean="0">
                <a:solidFill>
                  <a:srgbClr val="000000"/>
                </a:solidFill>
              </a:rPr>
              <a:t> Rivera</a:t>
            </a:r>
          </a:p>
          <a:p>
            <a:r>
              <a:rPr lang="en-US" dirty="0" smtClean="0">
                <a:solidFill>
                  <a:srgbClr val="000000"/>
                </a:solidFill>
              </a:rPr>
              <a:t>Department of Math &amp; Statistics, SJSU</a:t>
            </a:r>
          </a:p>
          <a:p>
            <a:r>
              <a:rPr lang="en-US" dirty="0" smtClean="0">
                <a:solidFill>
                  <a:srgbClr val="000000"/>
                </a:solidFill>
              </a:rPr>
              <a:t>June 201</a:t>
            </a:r>
            <a:r>
              <a:rPr lang="en-US" dirty="0" smtClean="0"/>
              <a:t>6</a:t>
            </a:r>
            <a:endParaRPr lang="en-US" dirty="0"/>
          </a:p>
        </p:txBody>
      </p:sp>
    </p:spTree>
    <p:extLst>
      <p:ext uri="{BB962C8B-B14F-4D97-AF65-F5344CB8AC3E}">
        <p14:creationId xmlns:p14="http://schemas.microsoft.com/office/powerpoint/2010/main" val="6643031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Proactively embedding CAASPP tasks in daily content-practice math lessons</a:t>
            </a:r>
            <a:endParaRPr lang="en-US" dirty="0"/>
          </a:p>
        </p:txBody>
      </p:sp>
      <p:sp>
        <p:nvSpPr>
          <p:cNvPr id="3" name="Content Placeholder 2"/>
          <p:cNvSpPr>
            <a:spLocks noGrp="1"/>
          </p:cNvSpPr>
          <p:nvPr>
            <p:ph idx="1"/>
          </p:nvPr>
        </p:nvSpPr>
        <p:spPr>
          <a:xfrm>
            <a:off x="540784" y="2336873"/>
            <a:ext cx="6887389" cy="3599316"/>
          </a:xfrm>
        </p:spPr>
        <p:txBody>
          <a:bodyPr>
            <a:normAutofit fontScale="77500" lnSpcReduction="20000"/>
          </a:bodyPr>
          <a:lstStyle/>
          <a:p>
            <a:pPr marL="0" indent="0">
              <a:lnSpc>
                <a:spcPct val="100000"/>
              </a:lnSpc>
              <a:spcBef>
                <a:spcPts val="0"/>
              </a:spcBef>
              <a:buNone/>
            </a:pPr>
            <a:r>
              <a:rPr lang="en-US" dirty="0" smtClean="0">
                <a:solidFill>
                  <a:srgbClr val="000000"/>
                </a:solidFill>
              </a:rPr>
              <a:t>Using CAASPP tasks</a:t>
            </a:r>
          </a:p>
          <a:p>
            <a:pPr marL="0" indent="0">
              <a:lnSpc>
                <a:spcPct val="100000"/>
              </a:lnSpc>
              <a:spcBef>
                <a:spcPts val="0"/>
              </a:spcBef>
              <a:buNone/>
            </a:pPr>
            <a:endParaRPr lang="en-US" dirty="0">
              <a:solidFill>
                <a:srgbClr val="000000"/>
              </a:solidFill>
            </a:endParaRPr>
          </a:p>
          <a:p>
            <a:pPr marL="0" indent="0">
              <a:lnSpc>
                <a:spcPct val="100000"/>
              </a:lnSpc>
              <a:spcBef>
                <a:spcPts val="0"/>
              </a:spcBef>
              <a:buNone/>
            </a:pPr>
            <a:r>
              <a:rPr lang="en-US" dirty="0" smtClean="0">
                <a:solidFill>
                  <a:srgbClr val="000000"/>
                </a:solidFill>
              </a:rPr>
              <a:t>	in formative assessment contexts (ongoing)</a:t>
            </a:r>
          </a:p>
          <a:p>
            <a:pPr marL="0" indent="0">
              <a:lnSpc>
                <a:spcPct val="100000"/>
              </a:lnSpc>
              <a:spcBef>
                <a:spcPts val="0"/>
              </a:spcBef>
              <a:buNone/>
            </a:pPr>
            <a:endParaRPr lang="en-US" dirty="0">
              <a:solidFill>
                <a:srgbClr val="000000"/>
              </a:solidFill>
            </a:endParaRPr>
          </a:p>
          <a:p>
            <a:pPr marL="0" indent="0">
              <a:lnSpc>
                <a:spcPct val="100000"/>
              </a:lnSpc>
              <a:spcBef>
                <a:spcPts val="0"/>
              </a:spcBef>
              <a:buNone/>
            </a:pPr>
            <a:r>
              <a:rPr lang="en-US" dirty="0" smtClean="0">
                <a:solidFill>
                  <a:srgbClr val="000000"/>
                </a:solidFill>
              </a:rPr>
              <a:t>	as interim assessment tools (mini </a:t>
            </a:r>
            <a:r>
              <a:rPr lang="en-US" dirty="0" err="1" smtClean="0">
                <a:solidFill>
                  <a:srgbClr val="000000"/>
                </a:solidFill>
              </a:rPr>
              <a:t>summatives</a:t>
            </a:r>
            <a:r>
              <a:rPr lang="en-US" dirty="0" smtClean="0">
                <a:solidFill>
                  <a:srgbClr val="000000"/>
                </a:solidFill>
              </a:rPr>
              <a:t>) </a:t>
            </a:r>
          </a:p>
          <a:p>
            <a:pPr marL="0" indent="0">
              <a:lnSpc>
                <a:spcPct val="100000"/>
              </a:lnSpc>
              <a:spcBef>
                <a:spcPts val="0"/>
              </a:spcBef>
              <a:buNone/>
            </a:pPr>
            <a:endParaRPr lang="en-US" dirty="0">
              <a:solidFill>
                <a:srgbClr val="000000"/>
              </a:solidFill>
            </a:endParaRPr>
          </a:p>
          <a:p>
            <a:pPr marL="0" indent="0">
              <a:lnSpc>
                <a:spcPct val="100000"/>
              </a:lnSpc>
              <a:spcBef>
                <a:spcPts val="0"/>
              </a:spcBef>
              <a:buNone/>
            </a:pPr>
            <a:r>
              <a:rPr lang="en-US" dirty="0" smtClean="0">
                <a:solidFill>
                  <a:srgbClr val="000000"/>
                </a:solidFill>
              </a:rPr>
              <a:t>	as summative assessment indicators of successful </a:t>
            </a:r>
          </a:p>
          <a:p>
            <a:pPr marL="0" indent="0">
              <a:lnSpc>
                <a:spcPct val="100000"/>
              </a:lnSpc>
              <a:spcBef>
                <a:spcPts val="0"/>
              </a:spcBef>
              <a:buNone/>
            </a:pPr>
            <a:r>
              <a:rPr lang="en-US" dirty="0">
                <a:solidFill>
                  <a:srgbClr val="000000"/>
                </a:solidFill>
              </a:rPr>
              <a:t> </a:t>
            </a:r>
            <a:r>
              <a:rPr lang="en-US" dirty="0" smtClean="0">
                <a:solidFill>
                  <a:srgbClr val="000000"/>
                </a:solidFill>
              </a:rPr>
              <a:t>            opportunities for learning</a:t>
            </a:r>
          </a:p>
          <a:p>
            <a:pPr marL="0" indent="0">
              <a:lnSpc>
                <a:spcPct val="100000"/>
              </a:lnSpc>
              <a:spcBef>
                <a:spcPts val="0"/>
              </a:spcBef>
              <a:buNone/>
            </a:pPr>
            <a:endParaRPr lang="en-US" dirty="0"/>
          </a:p>
          <a:p>
            <a:pPr marL="0" indent="0">
              <a:lnSpc>
                <a:spcPct val="100000"/>
              </a:lnSpc>
              <a:spcBef>
                <a:spcPts val="0"/>
              </a:spcBef>
              <a:buNone/>
            </a:pPr>
            <a:r>
              <a:rPr lang="en-US" dirty="0" smtClean="0">
                <a:solidFill>
                  <a:srgbClr val="000000"/>
                </a:solidFill>
              </a:rPr>
              <a:t>How to engage in forward and reverse inferencing</a:t>
            </a:r>
          </a:p>
          <a:p>
            <a:pPr marL="0" indent="0">
              <a:lnSpc>
                <a:spcPct val="100000"/>
              </a:lnSpc>
              <a:spcBef>
                <a:spcPts val="0"/>
              </a:spcBef>
              <a:buNone/>
            </a:pPr>
            <a:endParaRPr lang="en-US" dirty="0">
              <a:solidFill>
                <a:srgbClr val="000000"/>
              </a:solidFill>
            </a:endParaRPr>
          </a:p>
          <a:p>
            <a:pPr marL="0" indent="0">
              <a:lnSpc>
                <a:spcPct val="100000"/>
              </a:lnSpc>
              <a:spcBef>
                <a:spcPts val="0"/>
              </a:spcBef>
              <a:buNone/>
            </a:pPr>
            <a:r>
              <a:rPr lang="en-US" dirty="0" smtClean="0">
                <a:solidFill>
                  <a:srgbClr val="000000"/>
                </a:solidFill>
              </a:rPr>
              <a:t>How to determine which problem tasks in </a:t>
            </a:r>
            <a:r>
              <a:rPr lang="en-US" dirty="0" err="1" smtClean="0">
                <a:solidFill>
                  <a:srgbClr val="000000"/>
                </a:solidFill>
              </a:rPr>
              <a:t>EngageNY</a:t>
            </a:r>
            <a:r>
              <a:rPr lang="en-US" dirty="0" smtClean="0">
                <a:solidFill>
                  <a:srgbClr val="000000"/>
                </a:solidFill>
              </a:rPr>
              <a:t> and CPM help students deal with CAASPP tasks</a:t>
            </a:r>
          </a:p>
          <a:p>
            <a:pPr marL="0" indent="0">
              <a:lnSpc>
                <a:spcPct val="100000"/>
              </a:lnSpc>
              <a:spcBef>
                <a:spcPts val="0"/>
              </a:spcBef>
              <a:buNone/>
            </a:pPr>
            <a:endParaRPr lang="en-US" dirty="0"/>
          </a:p>
          <a:p>
            <a:pPr marL="0" indent="0">
              <a:lnSpc>
                <a:spcPct val="100000"/>
              </a:lnSpc>
              <a:spcBef>
                <a:spcPts val="0"/>
              </a:spcBef>
              <a:buNone/>
            </a:pPr>
            <a:r>
              <a:rPr lang="en-US" dirty="0" smtClean="0"/>
              <a:t>	</a:t>
            </a:r>
            <a:endParaRPr lang="en-US" dirty="0"/>
          </a:p>
        </p:txBody>
      </p:sp>
    </p:spTree>
    <p:extLst>
      <p:ext uri="{BB962C8B-B14F-4D97-AF65-F5344CB8AC3E}">
        <p14:creationId xmlns:p14="http://schemas.microsoft.com/office/powerpoint/2010/main" val="11825556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3 CAASSP Tasks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4440" y="2363762"/>
            <a:ext cx="7375160" cy="3372787"/>
          </a:xfrm>
        </p:spPr>
      </p:pic>
    </p:spTree>
    <p:extLst>
      <p:ext uri="{BB962C8B-B14F-4D97-AF65-F5344CB8AC3E}">
        <p14:creationId xmlns:p14="http://schemas.microsoft.com/office/powerpoint/2010/main" val="19013052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3 CAASSP Tasks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423" y="2336800"/>
            <a:ext cx="6434116" cy="3598863"/>
          </a:xfrm>
        </p:spPr>
      </p:pic>
    </p:spTree>
    <p:extLst>
      <p:ext uri="{BB962C8B-B14F-4D97-AF65-F5344CB8AC3E}">
        <p14:creationId xmlns:p14="http://schemas.microsoft.com/office/powerpoint/2010/main" val="21076270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3 CAASSP Tasks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1939" y="2336800"/>
            <a:ext cx="6391084" cy="3598863"/>
          </a:xfrm>
        </p:spPr>
      </p:pic>
    </p:spTree>
    <p:extLst>
      <p:ext uri="{BB962C8B-B14F-4D97-AF65-F5344CB8AC3E}">
        <p14:creationId xmlns:p14="http://schemas.microsoft.com/office/powerpoint/2010/main" val="1175291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3 CAASSP Tasks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551" y="2609850"/>
            <a:ext cx="8285813" cy="3014273"/>
          </a:xfrm>
        </p:spPr>
      </p:pic>
    </p:spTree>
    <p:extLst>
      <p:ext uri="{BB962C8B-B14F-4D97-AF65-F5344CB8AC3E}">
        <p14:creationId xmlns:p14="http://schemas.microsoft.com/office/powerpoint/2010/main" val="14312872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3 CAASSP Tasks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8366" y="2336800"/>
            <a:ext cx="5598231" cy="3598863"/>
          </a:xfrm>
        </p:spPr>
      </p:pic>
    </p:spTree>
    <p:extLst>
      <p:ext uri="{BB962C8B-B14F-4D97-AF65-F5344CB8AC3E}">
        <p14:creationId xmlns:p14="http://schemas.microsoft.com/office/powerpoint/2010/main" val="21092994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FMMI Visual Framework for Effective Implementation of the CACSM</a:t>
            </a:r>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255121" y="2877465"/>
            <a:ext cx="5486400" cy="2841491"/>
            <a:chOff x="-159821" y="26729"/>
            <a:chExt cx="6497959" cy="2716579"/>
          </a:xfrm>
        </p:grpSpPr>
        <p:sp>
          <p:nvSpPr>
            <p:cNvPr id="5" name="Triangle 4"/>
            <p:cNvSpPr/>
            <p:nvPr/>
          </p:nvSpPr>
          <p:spPr>
            <a:xfrm>
              <a:off x="1478604" y="418289"/>
              <a:ext cx="2895600" cy="1714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 name="Text Box 2"/>
            <p:cNvSpPr txBox="1"/>
            <p:nvPr/>
          </p:nvSpPr>
          <p:spPr>
            <a:xfrm>
              <a:off x="1596540" y="26729"/>
              <a:ext cx="2659727"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dirty="0">
                  <a:ea typeface="Calibri" charset="0"/>
                  <a:cs typeface="Times New Roman" charset="0"/>
                </a:rPr>
                <a:t>CACSM content-practice standards</a:t>
              </a:r>
            </a:p>
          </p:txBody>
        </p:sp>
        <p:sp>
          <p:nvSpPr>
            <p:cNvPr id="7" name="Text Box 3"/>
            <p:cNvSpPr txBox="1"/>
            <p:nvPr/>
          </p:nvSpPr>
          <p:spPr>
            <a:xfrm>
              <a:off x="-159821" y="2169268"/>
              <a:ext cx="2217857" cy="574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dirty="0">
                  <a:ea typeface="Calibri" charset="0"/>
                  <a:cs typeface="Times New Roman" charset="0"/>
                </a:rPr>
                <a:t>CAASPP-aligned assessments (A)</a:t>
              </a:r>
            </a:p>
          </p:txBody>
        </p:sp>
        <p:sp>
          <p:nvSpPr>
            <p:cNvPr id="8" name="Text Box 4"/>
            <p:cNvSpPr txBox="1"/>
            <p:nvPr/>
          </p:nvSpPr>
          <p:spPr>
            <a:xfrm>
              <a:off x="3667328" y="2198451"/>
              <a:ext cx="2670810" cy="54483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dirty="0">
                  <a:ea typeface="Calibri" charset="0"/>
                  <a:cs typeface="Times New Roman" charset="0"/>
                </a:rPr>
                <a:t>CACSM-aligned instructional </a:t>
              </a:r>
            </a:p>
            <a:p>
              <a:r>
                <a:rPr lang="en-US" sz="900" dirty="0">
                  <a:ea typeface="Calibri" charset="0"/>
                  <a:cs typeface="Times New Roman" charset="0"/>
                </a:rPr>
                <a:t>practices &amp; strategies </a:t>
              </a:r>
            </a:p>
          </p:txBody>
        </p:sp>
        <p:sp>
          <p:nvSpPr>
            <p:cNvPr id="9" name="Text Box 5"/>
            <p:cNvSpPr txBox="1"/>
            <p:nvPr/>
          </p:nvSpPr>
          <p:spPr>
            <a:xfrm rot="18420074">
              <a:off x="1434830" y="997085"/>
              <a:ext cx="1674495"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Formative assessment</a:t>
              </a:r>
            </a:p>
          </p:txBody>
        </p:sp>
        <p:sp>
          <p:nvSpPr>
            <p:cNvPr id="10" name="Text Box 6"/>
            <p:cNvSpPr txBox="1"/>
            <p:nvPr/>
          </p:nvSpPr>
          <p:spPr>
            <a:xfrm rot="3230767">
              <a:off x="2903706" y="1123545"/>
              <a:ext cx="1674495"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Formative assessment</a:t>
              </a:r>
            </a:p>
          </p:txBody>
        </p:sp>
        <p:sp>
          <p:nvSpPr>
            <p:cNvPr id="11" name="Text Box 7"/>
            <p:cNvSpPr txBox="1"/>
            <p:nvPr/>
          </p:nvSpPr>
          <p:spPr>
            <a:xfrm>
              <a:off x="2062264" y="2115999"/>
              <a:ext cx="1674495" cy="53912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Formative assessment</a:t>
              </a:r>
            </a:p>
          </p:txBody>
        </p:sp>
        <p:sp>
          <p:nvSpPr>
            <p:cNvPr id="12" name="Text Box 8"/>
            <p:cNvSpPr txBox="1"/>
            <p:nvPr/>
          </p:nvSpPr>
          <p:spPr>
            <a:xfrm>
              <a:off x="2441643" y="1371600"/>
              <a:ext cx="1218565"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High leverage      </a:t>
              </a:r>
            </a:p>
            <a:p>
              <a:r>
                <a:rPr lang="en-US" sz="900">
                  <a:ea typeface="Calibri" charset="0"/>
                  <a:cs typeface="Times New Roman" charset="0"/>
                </a:rPr>
                <a:t>     bundling</a:t>
              </a:r>
            </a:p>
          </p:txBody>
        </p:sp>
      </p:grpSp>
      <p:cxnSp>
        <p:nvCxnSpPr>
          <p:cNvPr id="14" name="Straight Arrow Connector 13"/>
          <p:cNvCxnSpPr/>
          <p:nvPr/>
        </p:nvCxnSpPr>
        <p:spPr>
          <a:xfrm>
            <a:off x="5053633" y="5411307"/>
            <a:ext cx="2115413" cy="0"/>
          </a:xfrm>
          <a:prstGeom prst="straightConnector1">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7261" y="4647857"/>
            <a:ext cx="2012567" cy="300082"/>
          </a:xfrm>
          <a:prstGeom prst="rect">
            <a:avLst/>
          </a:prstGeom>
          <a:noFill/>
        </p:spPr>
        <p:txBody>
          <a:bodyPr wrap="square" rtlCol="0">
            <a:spAutoFit/>
          </a:bodyPr>
          <a:lstStyle/>
          <a:p>
            <a:r>
              <a:rPr lang="en-US" sz="1350"/>
              <a:t> </a:t>
            </a:r>
            <a:endParaRPr lang="en-US" sz="1350" dirty="0"/>
          </a:p>
        </p:txBody>
      </p:sp>
      <p:sp>
        <p:nvSpPr>
          <p:cNvPr id="17" name="TextBox 16"/>
          <p:cNvSpPr txBox="1"/>
          <p:nvPr/>
        </p:nvSpPr>
        <p:spPr>
          <a:xfrm>
            <a:off x="7321850" y="5280347"/>
            <a:ext cx="1753985" cy="461665"/>
          </a:xfrm>
          <a:prstGeom prst="rect">
            <a:avLst/>
          </a:prstGeom>
          <a:noFill/>
        </p:spPr>
        <p:txBody>
          <a:bodyPr wrap="square" rtlCol="0">
            <a:spAutoFit/>
          </a:bodyPr>
          <a:lstStyle/>
          <a:p>
            <a:r>
              <a:rPr lang="en-US" sz="1050">
                <a:solidFill>
                  <a:schemeClr val="bg1"/>
                </a:solidFill>
              </a:rPr>
              <a:t>Science of Learning</a:t>
            </a:r>
            <a:endParaRPr lang="en-US" sz="1050" dirty="0">
              <a:solidFill>
                <a:schemeClr val="bg1"/>
              </a:solidFill>
            </a:endParaRPr>
          </a:p>
          <a:p>
            <a:r>
              <a:rPr lang="en-US" sz="1350" dirty="0">
                <a:solidFill>
                  <a:schemeClr val="bg1"/>
                </a:solidFill>
              </a:rPr>
              <a:t>                     </a:t>
            </a:r>
            <a:endParaRPr lang="en-US" sz="1350" dirty="0"/>
          </a:p>
        </p:txBody>
      </p:sp>
    </p:spTree>
    <p:extLst>
      <p:ext uri="{BB962C8B-B14F-4D97-AF65-F5344CB8AC3E}">
        <p14:creationId xmlns:p14="http://schemas.microsoft.com/office/powerpoint/2010/main" val="7004528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875" dirty="0"/>
              <a:t>Science of Learning</a:t>
            </a:r>
            <a:br>
              <a:rPr lang="en-US" sz="1875" dirty="0"/>
            </a:br>
            <a:r>
              <a:rPr lang="en-US" sz="1875" dirty="0"/>
              <a:t>(http://</a:t>
            </a:r>
            <a:r>
              <a:rPr lang="en-US" sz="1875" dirty="0" err="1"/>
              <a:t>www.deansforimpact.org</a:t>
            </a:r>
            <a:r>
              <a:rPr lang="en-US" sz="1875" dirty="0"/>
              <a:t>/pdfs/</a:t>
            </a:r>
            <a:r>
              <a:rPr lang="en-US" sz="1875" dirty="0" err="1"/>
              <a:t>The_Science_of_Learning.pdf</a:t>
            </a:r>
            <a:r>
              <a:rPr lang="en-US" sz="1875" dirty="0"/>
              <a: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639" y="1834166"/>
            <a:ext cx="8123324" cy="4829419"/>
          </a:xfrm>
        </p:spPr>
      </p:pic>
    </p:spTree>
    <p:extLst>
      <p:ext uri="{BB962C8B-B14F-4D97-AF65-F5344CB8AC3E}">
        <p14:creationId xmlns:p14="http://schemas.microsoft.com/office/powerpoint/2010/main" val="4791773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of Learning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714" y="1834167"/>
            <a:ext cx="8449611" cy="4808016"/>
          </a:xfrm>
        </p:spPr>
      </p:pic>
    </p:spTree>
    <p:extLst>
      <p:ext uri="{BB962C8B-B14F-4D97-AF65-F5344CB8AC3E}">
        <p14:creationId xmlns:p14="http://schemas.microsoft.com/office/powerpoint/2010/main" val="16197793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of Learning</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598" y="2232875"/>
            <a:ext cx="8398702" cy="4329108"/>
          </a:xfrm>
        </p:spPr>
      </p:pic>
    </p:spTree>
    <p:extLst>
      <p:ext uri="{BB962C8B-B14F-4D97-AF65-F5344CB8AC3E}">
        <p14:creationId xmlns:p14="http://schemas.microsoft.com/office/powerpoint/2010/main" val="13961760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FMMI Project Goals</a:t>
            </a:r>
            <a:endParaRPr lang="en-US" dirty="0"/>
          </a:p>
        </p:txBody>
      </p:sp>
      <p:sp>
        <p:nvSpPr>
          <p:cNvPr id="3" name="Content Placeholder 2"/>
          <p:cNvSpPr>
            <a:spLocks noGrp="1"/>
          </p:cNvSpPr>
          <p:nvPr>
            <p:ph idx="1"/>
          </p:nvPr>
        </p:nvSpPr>
        <p:spPr>
          <a:xfrm>
            <a:off x="510241" y="2593041"/>
            <a:ext cx="8160902" cy="3234687"/>
          </a:xfrm>
        </p:spPr>
        <p:txBody>
          <a:bodyPr>
            <a:normAutofit fontScale="85000" lnSpcReduction="10000"/>
          </a:bodyPr>
          <a:lstStyle/>
          <a:p>
            <a:pPr marL="0" indent="0">
              <a:buNone/>
            </a:pPr>
            <a:r>
              <a:rPr lang="en-US" i="1" dirty="0" smtClean="0">
                <a:solidFill>
                  <a:srgbClr val="000000"/>
                </a:solidFill>
                <a:effectLst/>
              </a:rPr>
              <a:t>Improve </a:t>
            </a:r>
            <a:r>
              <a:rPr lang="en-US" i="1" dirty="0">
                <a:solidFill>
                  <a:srgbClr val="000000"/>
                </a:solidFill>
                <a:effectLst/>
              </a:rPr>
              <a:t>and </a:t>
            </a:r>
            <a:r>
              <a:rPr lang="en-US" i="1" dirty="0" smtClean="0">
                <a:solidFill>
                  <a:srgbClr val="000000"/>
                </a:solidFill>
                <a:effectLst/>
              </a:rPr>
              <a:t>strengthen Grades 3-6 teachers</a:t>
            </a:r>
            <a:r>
              <a:rPr lang="en-US" i="1" dirty="0">
                <a:solidFill>
                  <a:srgbClr val="000000"/>
                </a:solidFill>
                <a:effectLst/>
              </a:rPr>
              <a:t>’ expertise </a:t>
            </a:r>
            <a:r>
              <a:rPr lang="en-US" dirty="0" smtClean="0">
                <a:solidFill>
                  <a:srgbClr val="000000"/>
                </a:solidFill>
                <a:effectLst/>
              </a:rPr>
              <a:t>in</a:t>
            </a:r>
            <a:r>
              <a:rPr lang="en-US" dirty="0" smtClean="0">
                <a:solidFill>
                  <a:srgbClr val="000000"/>
                </a:solidFill>
                <a:effectLst/>
              </a:rPr>
              <a:t> creating </a:t>
            </a:r>
            <a:r>
              <a:rPr lang="en-US" dirty="0">
                <a:solidFill>
                  <a:srgbClr val="000000"/>
                </a:solidFill>
                <a:effectLst/>
              </a:rPr>
              <a:t>appropriate learning and learning environments that support </a:t>
            </a:r>
            <a:r>
              <a:rPr lang="en-US" dirty="0" smtClean="0">
                <a:solidFill>
                  <a:srgbClr val="000000"/>
                </a:solidFill>
                <a:effectLst/>
              </a:rPr>
              <a:t>the effective implementation of the CACSM </a:t>
            </a:r>
            <a:r>
              <a:rPr lang="en-US" dirty="0">
                <a:solidFill>
                  <a:srgbClr val="000000"/>
                </a:solidFill>
                <a:effectLst/>
              </a:rPr>
              <a:t>for all students. </a:t>
            </a:r>
            <a:endParaRPr lang="en-US" dirty="0" smtClean="0">
              <a:solidFill>
                <a:srgbClr val="000000"/>
              </a:solidFill>
              <a:effectLst/>
            </a:endParaRPr>
          </a:p>
          <a:p>
            <a:pPr marL="0" indent="0">
              <a:buNone/>
            </a:pPr>
            <a:endParaRPr lang="en-US" dirty="0">
              <a:solidFill>
                <a:srgbClr val="000000"/>
              </a:solidFill>
              <a:effectLst/>
            </a:endParaRPr>
          </a:p>
          <a:p>
            <a:pPr marL="0" indent="0">
              <a:buNone/>
            </a:pPr>
            <a:r>
              <a:rPr lang="en-US" i="1" dirty="0" smtClean="0">
                <a:solidFill>
                  <a:srgbClr val="000000"/>
                </a:solidFill>
                <a:effectLst/>
              </a:rPr>
              <a:t>Develop expertise in solving problems of practice through data.</a:t>
            </a:r>
          </a:p>
          <a:p>
            <a:pPr marL="0" indent="0">
              <a:buNone/>
            </a:pPr>
            <a:r>
              <a:rPr lang="en-US" dirty="0" smtClean="0">
                <a:solidFill>
                  <a:srgbClr val="000000"/>
                </a:solidFill>
                <a:effectLst/>
              </a:rPr>
              <a:t>Examples: My students don’t talk in my math class. </a:t>
            </a:r>
          </a:p>
          <a:p>
            <a:pPr marL="0" indent="0">
              <a:buNone/>
            </a:pPr>
            <a:r>
              <a:rPr lang="en-US" dirty="0" smtClean="0">
                <a:solidFill>
                  <a:srgbClr val="000000"/>
                </a:solidFill>
                <a:effectLst/>
              </a:rPr>
              <a:t>                My students have difficulty processing word problems.</a:t>
            </a:r>
          </a:p>
          <a:p>
            <a:pPr marL="0" indent="0">
              <a:buNone/>
            </a:pPr>
            <a:r>
              <a:rPr lang="en-US" dirty="0">
                <a:solidFill>
                  <a:srgbClr val="000000"/>
                </a:solidFill>
                <a:effectLst/>
              </a:rPr>
              <a:t> </a:t>
            </a:r>
            <a:r>
              <a:rPr lang="en-US" dirty="0" smtClean="0">
                <a:solidFill>
                  <a:srgbClr val="000000"/>
                </a:solidFill>
                <a:effectLst/>
              </a:rPr>
              <a:t>               My students are confused with adding and subtracting </a:t>
            </a:r>
          </a:p>
          <a:p>
            <a:pPr marL="0" indent="0">
              <a:buNone/>
            </a:pPr>
            <a:r>
              <a:rPr lang="en-US" dirty="0">
                <a:solidFill>
                  <a:srgbClr val="000000"/>
                </a:solidFill>
                <a:effectLst/>
              </a:rPr>
              <a:t> </a:t>
            </a:r>
            <a:r>
              <a:rPr lang="en-US" dirty="0" smtClean="0">
                <a:solidFill>
                  <a:srgbClr val="000000"/>
                </a:solidFill>
                <a:effectLst/>
              </a:rPr>
              <a:t>               fractions.  </a:t>
            </a:r>
          </a:p>
          <a:p>
            <a:pPr marL="0" indent="0">
              <a:buNone/>
            </a:pPr>
            <a:endParaRPr lang="en-US" i="1" dirty="0" smtClean="0">
              <a:effectLst/>
            </a:endParaRPr>
          </a:p>
          <a:p>
            <a:pPr marL="0" indent="0">
              <a:buNone/>
            </a:pPr>
            <a:endParaRPr lang="en-US" dirty="0">
              <a:effectLst/>
            </a:endParaRPr>
          </a:p>
          <a:p>
            <a:pPr marL="0" indent="0">
              <a:buNone/>
            </a:pPr>
            <a:endParaRPr lang="en-US" dirty="0" smtClean="0">
              <a:effectLst/>
            </a:endParaRPr>
          </a:p>
        </p:txBody>
      </p:sp>
    </p:spTree>
    <p:extLst>
      <p:ext uri="{BB962C8B-B14F-4D97-AF65-F5344CB8AC3E}">
        <p14:creationId xmlns:p14="http://schemas.microsoft.com/office/powerpoint/2010/main" val="4231333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of Learning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359" y="1834166"/>
            <a:ext cx="8276573" cy="4535985"/>
          </a:xfrm>
        </p:spPr>
      </p:pic>
    </p:spTree>
    <p:extLst>
      <p:ext uri="{BB962C8B-B14F-4D97-AF65-F5344CB8AC3E}">
        <p14:creationId xmlns:p14="http://schemas.microsoft.com/office/powerpoint/2010/main" val="14994778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of Learning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414" y="2232875"/>
            <a:ext cx="8455069" cy="4229885"/>
          </a:xfrm>
        </p:spPr>
      </p:pic>
    </p:spTree>
    <p:extLst>
      <p:ext uri="{BB962C8B-B14F-4D97-AF65-F5344CB8AC3E}">
        <p14:creationId xmlns:p14="http://schemas.microsoft.com/office/powerpoint/2010/main" val="4093620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do you use FA process to assist students transition from DOK 1 to DOK 4?  </a:t>
            </a:r>
            <a:endParaRPr lang="en-US" dirty="0"/>
          </a:p>
        </p:txBody>
      </p:sp>
      <p:pic>
        <p:nvPicPr>
          <p:cNvPr id="13" name="Content Placehold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913" y="2804012"/>
            <a:ext cx="2364840" cy="2120844"/>
          </a:xfrm>
        </p:spPr>
      </p:pic>
      <p:grpSp>
        <p:nvGrpSpPr>
          <p:cNvPr id="4" name="Group 3"/>
          <p:cNvGrpSpPr/>
          <p:nvPr/>
        </p:nvGrpSpPr>
        <p:grpSpPr>
          <a:xfrm>
            <a:off x="1739455" y="2755561"/>
            <a:ext cx="6082672" cy="2869449"/>
            <a:chOff x="-159821" y="0"/>
            <a:chExt cx="7204169" cy="2743308"/>
          </a:xfrm>
        </p:grpSpPr>
        <p:sp>
          <p:nvSpPr>
            <p:cNvPr id="5" name="Triangle 4"/>
            <p:cNvSpPr/>
            <p:nvPr/>
          </p:nvSpPr>
          <p:spPr>
            <a:xfrm>
              <a:off x="1478604" y="418289"/>
              <a:ext cx="2895600" cy="1714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 name="Text Box 2"/>
            <p:cNvSpPr txBox="1"/>
            <p:nvPr/>
          </p:nvSpPr>
          <p:spPr>
            <a:xfrm>
              <a:off x="1828800" y="0"/>
              <a:ext cx="2659727"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dirty="0">
                  <a:ea typeface="Calibri" charset="0"/>
                  <a:cs typeface="Times New Roman" charset="0"/>
                </a:rPr>
                <a:t>CACSM content-practice standards</a:t>
              </a:r>
            </a:p>
          </p:txBody>
        </p:sp>
        <p:sp>
          <p:nvSpPr>
            <p:cNvPr id="7" name="Text Box 3"/>
            <p:cNvSpPr txBox="1"/>
            <p:nvPr/>
          </p:nvSpPr>
          <p:spPr>
            <a:xfrm>
              <a:off x="-159821" y="2169268"/>
              <a:ext cx="2217857" cy="574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dirty="0">
                  <a:ea typeface="Calibri" charset="0"/>
                  <a:cs typeface="Times New Roman" charset="0"/>
                </a:rPr>
                <a:t>CAASPP-aligned assessments</a:t>
              </a:r>
            </a:p>
          </p:txBody>
        </p:sp>
        <p:sp>
          <p:nvSpPr>
            <p:cNvPr id="8" name="Text Box 4"/>
            <p:cNvSpPr txBox="1"/>
            <p:nvPr/>
          </p:nvSpPr>
          <p:spPr>
            <a:xfrm>
              <a:off x="3667328" y="2198451"/>
              <a:ext cx="3377020" cy="54483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CACSM-aligned instructional practices &amp; strategies </a:t>
              </a:r>
              <a:endParaRPr lang="en-US" sz="900" dirty="0">
                <a:ea typeface="Calibri" charset="0"/>
                <a:cs typeface="Times New Roman" charset="0"/>
              </a:endParaRPr>
            </a:p>
          </p:txBody>
        </p:sp>
        <p:sp>
          <p:nvSpPr>
            <p:cNvPr id="9" name="Text Box 5"/>
            <p:cNvSpPr txBox="1"/>
            <p:nvPr/>
          </p:nvSpPr>
          <p:spPr>
            <a:xfrm rot="18420074">
              <a:off x="1434830" y="997085"/>
              <a:ext cx="1674495"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Formative assessment</a:t>
              </a:r>
            </a:p>
          </p:txBody>
        </p:sp>
        <p:sp>
          <p:nvSpPr>
            <p:cNvPr id="10" name="Text Box 6"/>
            <p:cNvSpPr txBox="1"/>
            <p:nvPr/>
          </p:nvSpPr>
          <p:spPr>
            <a:xfrm rot="3230767">
              <a:off x="2903706" y="1123545"/>
              <a:ext cx="1674495"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Formative assessment</a:t>
              </a:r>
            </a:p>
          </p:txBody>
        </p:sp>
        <p:sp>
          <p:nvSpPr>
            <p:cNvPr id="11" name="Text Box 7"/>
            <p:cNvSpPr txBox="1"/>
            <p:nvPr/>
          </p:nvSpPr>
          <p:spPr>
            <a:xfrm>
              <a:off x="2062264" y="2115999"/>
              <a:ext cx="1674495" cy="53912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Formative assessment</a:t>
              </a:r>
            </a:p>
          </p:txBody>
        </p:sp>
        <p:sp>
          <p:nvSpPr>
            <p:cNvPr id="12" name="Text Box 8"/>
            <p:cNvSpPr txBox="1"/>
            <p:nvPr/>
          </p:nvSpPr>
          <p:spPr>
            <a:xfrm>
              <a:off x="2441643" y="1371600"/>
              <a:ext cx="1218565"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High leverage      </a:t>
              </a:r>
            </a:p>
            <a:p>
              <a:r>
                <a:rPr lang="en-US" sz="900">
                  <a:ea typeface="Calibri" charset="0"/>
                  <a:cs typeface="Times New Roman" charset="0"/>
                </a:rPr>
                <a:t>     bundling</a:t>
              </a:r>
            </a:p>
          </p:txBody>
        </p:sp>
      </p:grpSp>
      <p:sp>
        <p:nvSpPr>
          <p:cNvPr id="15" name="TextBox 14"/>
          <p:cNvSpPr txBox="1"/>
          <p:nvPr/>
        </p:nvSpPr>
        <p:spPr>
          <a:xfrm>
            <a:off x="157261" y="4647857"/>
            <a:ext cx="2012567" cy="300082"/>
          </a:xfrm>
          <a:prstGeom prst="rect">
            <a:avLst/>
          </a:prstGeom>
          <a:noFill/>
        </p:spPr>
        <p:txBody>
          <a:bodyPr wrap="square" rtlCol="0">
            <a:spAutoFit/>
          </a:bodyPr>
          <a:lstStyle/>
          <a:p>
            <a:r>
              <a:rPr lang="en-US" sz="1350"/>
              <a:t> </a:t>
            </a:r>
            <a:endParaRPr lang="en-US" sz="1350" dirty="0"/>
          </a:p>
        </p:txBody>
      </p:sp>
      <p:sp>
        <p:nvSpPr>
          <p:cNvPr id="16" name="TextBox 15"/>
          <p:cNvSpPr txBox="1"/>
          <p:nvPr/>
        </p:nvSpPr>
        <p:spPr>
          <a:xfrm>
            <a:off x="385176" y="2394089"/>
            <a:ext cx="2290577" cy="253916"/>
          </a:xfrm>
          <a:prstGeom prst="rect">
            <a:avLst/>
          </a:prstGeom>
          <a:noFill/>
        </p:spPr>
        <p:txBody>
          <a:bodyPr wrap="square" rtlCol="0">
            <a:spAutoFit/>
          </a:bodyPr>
          <a:lstStyle/>
          <a:p>
            <a:r>
              <a:rPr lang="en-US" sz="1050" dirty="0">
                <a:solidFill>
                  <a:schemeClr val="bg1"/>
                </a:solidFill>
              </a:rPr>
              <a:t>CDE Formative Assessment Process</a:t>
            </a:r>
          </a:p>
        </p:txBody>
      </p:sp>
      <p:sp>
        <p:nvSpPr>
          <p:cNvPr id="18" name="TextBox 17"/>
          <p:cNvSpPr txBox="1"/>
          <p:nvPr/>
        </p:nvSpPr>
        <p:spPr>
          <a:xfrm>
            <a:off x="6710260" y="2482145"/>
            <a:ext cx="2290577" cy="253916"/>
          </a:xfrm>
          <a:prstGeom prst="rect">
            <a:avLst/>
          </a:prstGeom>
          <a:noFill/>
        </p:spPr>
        <p:txBody>
          <a:bodyPr wrap="square" rtlCol="0">
            <a:spAutoFit/>
          </a:bodyPr>
          <a:lstStyle/>
          <a:p>
            <a:r>
              <a:rPr lang="en-US" sz="1050" dirty="0">
                <a:solidFill>
                  <a:schemeClr val="bg1"/>
                </a:solidFill>
              </a:rPr>
              <a:t>Formative Assessment Moves</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347" y="2755561"/>
            <a:ext cx="2181350" cy="2034439"/>
          </a:xfrm>
          <a:prstGeom prst="rect">
            <a:avLst/>
          </a:prstGeom>
        </p:spPr>
      </p:pic>
      <p:sp>
        <p:nvSpPr>
          <p:cNvPr id="20" name="TextBox 19"/>
          <p:cNvSpPr txBox="1"/>
          <p:nvPr/>
        </p:nvSpPr>
        <p:spPr>
          <a:xfrm>
            <a:off x="3612050" y="5599496"/>
            <a:ext cx="2436481" cy="323165"/>
          </a:xfrm>
          <a:prstGeom prst="rect">
            <a:avLst/>
          </a:prstGeom>
          <a:noFill/>
        </p:spPr>
        <p:txBody>
          <a:bodyPr wrap="square" rtlCol="0">
            <a:spAutoFit/>
          </a:bodyPr>
          <a:lstStyle/>
          <a:p>
            <a:r>
              <a:rPr lang="en-US" sz="1500" b="1" dirty="0">
                <a:solidFill>
                  <a:schemeClr val="bg1"/>
                </a:solidFill>
              </a:rPr>
              <a:t>Cognitive Rigor Matrix</a:t>
            </a:r>
          </a:p>
        </p:txBody>
      </p:sp>
      <p:cxnSp>
        <p:nvCxnSpPr>
          <p:cNvPr id="22" name="Straight Arrow Connector 21"/>
          <p:cNvCxnSpPr/>
          <p:nvPr/>
        </p:nvCxnSpPr>
        <p:spPr>
          <a:xfrm>
            <a:off x="1545764" y="3883631"/>
            <a:ext cx="2936089" cy="169035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470803" y="3824492"/>
            <a:ext cx="3201395" cy="1749489"/>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493332" y="3792854"/>
            <a:ext cx="6158435" cy="67983"/>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037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Rigor Matrix</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066" y="1944782"/>
            <a:ext cx="8330783" cy="4683350"/>
          </a:xfrm>
        </p:spPr>
      </p:pic>
    </p:spTree>
    <p:extLst>
      <p:ext uri="{BB962C8B-B14F-4D97-AF65-F5344CB8AC3E}">
        <p14:creationId xmlns:p14="http://schemas.microsoft.com/office/powerpoint/2010/main" val="15700172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2016 Project</a:t>
            </a:r>
            <a:endParaRPr lang="en-US" dirty="0"/>
          </a:p>
        </p:txBody>
      </p:sp>
      <p:sp>
        <p:nvSpPr>
          <p:cNvPr id="3" name="Content Placeholder 2"/>
          <p:cNvSpPr>
            <a:spLocks noGrp="1"/>
          </p:cNvSpPr>
          <p:nvPr>
            <p:ph idx="1"/>
          </p:nvPr>
        </p:nvSpPr>
        <p:spPr>
          <a:xfrm>
            <a:off x="533400" y="2336873"/>
            <a:ext cx="8125246" cy="3599316"/>
          </a:xfrm>
        </p:spPr>
        <p:txBody>
          <a:bodyPr>
            <a:normAutofit lnSpcReduction="10000"/>
          </a:bodyPr>
          <a:lstStyle/>
          <a:p>
            <a:pPr marL="0" indent="0">
              <a:buNone/>
            </a:pPr>
            <a:r>
              <a:rPr lang="en-US" dirty="0" smtClean="0">
                <a:solidFill>
                  <a:schemeClr val="bg1"/>
                </a:solidFill>
              </a:rPr>
              <a:t>Identify a problem of practice that you and/your team would like to resolve over one semester.</a:t>
            </a:r>
          </a:p>
          <a:p>
            <a:pPr lvl="1"/>
            <a:r>
              <a:rPr lang="en-US" dirty="0" smtClean="0">
                <a:solidFill>
                  <a:schemeClr val="bg1"/>
                </a:solidFill>
              </a:rPr>
              <a:t>Identify a target content.</a:t>
            </a:r>
          </a:p>
          <a:p>
            <a:pPr lvl="1"/>
            <a:r>
              <a:rPr lang="en-US" dirty="0" smtClean="0">
                <a:solidFill>
                  <a:schemeClr val="bg1"/>
                </a:solidFill>
              </a:rPr>
              <a:t>Identify issues that students have with the content.</a:t>
            </a:r>
          </a:p>
          <a:p>
            <a:pPr lvl="1"/>
            <a:r>
              <a:rPr lang="en-US" dirty="0" smtClean="0">
                <a:solidFill>
                  <a:schemeClr val="bg1"/>
                </a:solidFill>
              </a:rPr>
              <a:t>Identify the relevant math units that will be the basis for all your lessons. Check the CAASPP for “desired” level/s of DOK. Choose how you want to assess student learning (formative, interim, and summative) and gather pre- and post- student data.</a:t>
            </a:r>
          </a:p>
          <a:p>
            <a:pPr lvl="1"/>
            <a:r>
              <a:rPr lang="en-US" dirty="0" smtClean="0">
                <a:solidFill>
                  <a:schemeClr val="bg1"/>
                </a:solidFill>
              </a:rPr>
              <a:t>Identify one of the Science of Learning classroom strategies that you can use to teach you lessons consistently. Aim to model an FA move that might work well with the strategies. </a:t>
            </a:r>
            <a:endParaRPr lang="en-US" dirty="0">
              <a:solidFill>
                <a:schemeClr val="bg1"/>
              </a:solidFill>
            </a:endParaRPr>
          </a:p>
        </p:txBody>
      </p:sp>
    </p:spTree>
    <p:extLst>
      <p:ext uri="{BB962C8B-B14F-4D97-AF65-F5344CB8AC3E}">
        <p14:creationId xmlns:p14="http://schemas.microsoft.com/office/powerpoint/2010/main" val="35206895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FMMI Visual Framework for Effective Implementation of the CACSM: Thinking in Bundles </a:t>
            </a:r>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1681619" y="2609905"/>
            <a:ext cx="6423953" cy="2869449"/>
            <a:chOff x="-159821" y="0"/>
            <a:chExt cx="7608373" cy="2743308"/>
          </a:xfrm>
        </p:grpSpPr>
        <p:sp>
          <p:nvSpPr>
            <p:cNvPr id="5" name="Triangle 4"/>
            <p:cNvSpPr/>
            <p:nvPr/>
          </p:nvSpPr>
          <p:spPr>
            <a:xfrm>
              <a:off x="1478604" y="418289"/>
              <a:ext cx="2895600" cy="1714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 name="Text Box 2"/>
            <p:cNvSpPr txBox="1"/>
            <p:nvPr/>
          </p:nvSpPr>
          <p:spPr>
            <a:xfrm>
              <a:off x="1828800" y="0"/>
              <a:ext cx="2659727"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dirty="0">
                  <a:ea typeface="Calibri" charset="0"/>
                  <a:cs typeface="Times New Roman" charset="0"/>
                </a:rPr>
                <a:t>CACSM content-practice standards</a:t>
              </a:r>
            </a:p>
          </p:txBody>
        </p:sp>
        <p:sp>
          <p:nvSpPr>
            <p:cNvPr id="7" name="Text Box 3"/>
            <p:cNvSpPr txBox="1"/>
            <p:nvPr/>
          </p:nvSpPr>
          <p:spPr>
            <a:xfrm>
              <a:off x="-159821" y="2169268"/>
              <a:ext cx="2217857" cy="574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dirty="0">
                  <a:ea typeface="Calibri" charset="0"/>
                  <a:cs typeface="Times New Roman" charset="0"/>
                </a:rPr>
                <a:t>CAASPP-aligned assessments</a:t>
              </a:r>
            </a:p>
          </p:txBody>
        </p:sp>
        <p:sp>
          <p:nvSpPr>
            <p:cNvPr id="8" name="Text Box 4"/>
            <p:cNvSpPr txBox="1"/>
            <p:nvPr/>
          </p:nvSpPr>
          <p:spPr>
            <a:xfrm>
              <a:off x="3667328" y="2198451"/>
              <a:ext cx="3781224" cy="54483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dirty="0">
                  <a:ea typeface="Calibri" charset="0"/>
                  <a:cs typeface="Times New Roman" charset="0"/>
                </a:rPr>
                <a:t>CACSM-aligned instructional practices &amp; strategies </a:t>
              </a:r>
            </a:p>
          </p:txBody>
        </p:sp>
        <p:sp>
          <p:nvSpPr>
            <p:cNvPr id="9" name="Text Box 5"/>
            <p:cNvSpPr txBox="1"/>
            <p:nvPr/>
          </p:nvSpPr>
          <p:spPr>
            <a:xfrm rot="18420074">
              <a:off x="1434830" y="997085"/>
              <a:ext cx="1674495"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Formative assessment</a:t>
              </a:r>
            </a:p>
          </p:txBody>
        </p:sp>
        <p:sp>
          <p:nvSpPr>
            <p:cNvPr id="10" name="Text Box 6"/>
            <p:cNvSpPr txBox="1"/>
            <p:nvPr/>
          </p:nvSpPr>
          <p:spPr>
            <a:xfrm rot="3230767">
              <a:off x="2903706" y="1123545"/>
              <a:ext cx="1674495"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Formative assessment</a:t>
              </a:r>
            </a:p>
          </p:txBody>
        </p:sp>
        <p:sp>
          <p:nvSpPr>
            <p:cNvPr id="11" name="Text Box 7"/>
            <p:cNvSpPr txBox="1"/>
            <p:nvPr/>
          </p:nvSpPr>
          <p:spPr>
            <a:xfrm>
              <a:off x="2062264" y="2115999"/>
              <a:ext cx="1674495" cy="53912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Formative assessment</a:t>
              </a:r>
            </a:p>
          </p:txBody>
        </p:sp>
        <p:sp>
          <p:nvSpPr>
            <p:cNvPr id="12" name="Text Box 8"/>
            <p:cNvSpPr txBox="1"/>
            <p:nvPr/>
          </p:nvSpPr>
          <p:spPr>
            <a:xfrm>
              <a:off x="2441643" y="1371600"/>
              <a:ext cx="1218565"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High leverage      </a:t>
              </a:r>
            </a:p>
            <a:p>
              <a:r>
                <a:rPr lang="en-US" sz="900">
                  <a:ea typeface="Calibri" charset="0"/>
                  <a:cs typeface="Times New Roman" charset="0"/>
                </a:rPr>
                <a:t>     bundling</a:t>
              </a:r>
            </a:p>
          </p:txBody>
        </p:sp>
      </p:grpSp>
    </p:spTree>
    <p:extLst>
      <p:ext uri="{BB962C8B-B14F-4D97-AF65-F5344CB8AC3E}">
        <p14:creationId xmlns:p14="http://schemas.microsoft.com/office/powerpoint/2010/main" val="2053019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FMMI Visual Framework for Effective Implementation of the CACSM</a:t>
            </a:r>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770351" y="2609905"/>
            <a:ext cx="5486400" cy="2869449"/>
            <a:chOff x="-159821" y="0"/>
            <a:chExt cx="6497959" cy="2743308"/>
          </a:xfrm>
        </p:grpSpPr>
        <p:sp>
          <p:nvSpPr>
            <p:cNvPr id="5" name="Triangle 4"/>
            <p:cNvSpPr/>
            <p:nvPr/>
          </p:nvSpPr>
          <p:spPr>
            <a:xfrm>
              <a:off x="1478604" y="418289"/>
              <a:ext cx="2895600" cy="1714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 name="Text Box 2"/>
            <p:cNvSpPr txBox="1"/>
            <p:nvPr/>
          </p:nvSpPr>
          <p:spPr>
            <a:xfrm>
              <a:off x="1828800" y="0"/>
              <a:ext cx="2659727"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dirty="0">
                  <a:ea typeface="Calibri" charset="0"/>
                  <a:cs typeface="Times New Roman" charset="0"/>
                </a:rPr>
                <a:t>CACSM content-practice standards </a:t>
              </a:r>
            </a:p>
          </p:txBody>
        </p:sp>
        <p:sp>
          <p:nvSpPr>
            <p:cNvPr id="7" name="Text Box 3"/>
            <p:cNvSpPr txBox="1"/>
            <p:nvPr/>
          </p:nvSpPr>
          <p:spPr>
            <a:xfrm>
              <a:off x="-159821" y="2169268"/>
              <a:ext cx="2217857" cy="574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dirty="0">
                  <a:ea typeface="Calibri" charset="0"/>
                  <a:cs typeface="Times New Roman" charset="0"/>
                </a:rPr>
                <a:t>CAASPP-aligned assessments</a:t>
              </a:r>
            </a:p>
          </p:txBody>
        </p:sp>
        <p:sp>
          <p:nvSpPr>
            <p:cNvPr id="8" name="Text Box 4"/>
            <p:cNvSpPr txBox="1"/>
            <p:nvPr/>
          </p:nvSpPr>
          <p:spPr>
            <a:xfrm>
              <a:off x="4096800" y="2198451"/>
              <a:ext cx="2241338" cy="54483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CACSM-aligned instructional practices &amp; strategies </a:t>
              </a:r>
              <a:endParaRPr lang="en-US" sz="900" dirty="0">
                <a:ea typeface="Calibri" charset="0"/>
                <a:cs typeface="Times New Roman" charset="0"/>
              </a:endParaRPr>
            </a:p>
          </p:txBody>
        </p:sp>
        <p:sp>
          <p:nvSpPr>
            <p:cNvPr id="9" name="Text Box 5"/>
            <p:cNvSpPr txBox="1"/>
            <p:nvPr/>
          </p:nvSpPr>
          <p:spPr>
            <a:xfrm rot="18420074">
              <a:off x="1434830" y="997085"/>
              <a:ext cx="1674495"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Formative assessment</a:t>
              </a:r>
            </a:p>
          </p:txBody>
        </p:sp>
        <p:sp>
          <p:nvSpPr>
            <p:cNvPr id="10" name="Text Box 6"/>
            <p:cNvSpPr txBox="1"/>
            <p:nvPr/>
          </p:nvSpPr>
          <p:spPr>
            <a:xfrm rot="3230767">
              <a:off x="2903706" y="1123545"/>
              <a:ext cx="1674495"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Formative assessment</a:t>
              </a:r>
            </a:p>
          </p:txBody>
        </p:sp>
        <p:sp>
          <p:nvSpPr>
            <p:cNvPr id="11" name="Text Box 7"/>
            <p:cNvSpPr txBox="1"/>
            <p:nvPr/>
          </p:nvSpPr>
          <p:spPr>
            <a:xfrm>
              <a:off x="2062264" y="2115999"/>
              <a:ext cx="1674495" cy="53912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Formative assessment</a:t>
              </a:r>
            </a:p>
          </p:txBody>
        </p:sp>
        <p:sp>
          <p:nvSpPr>
            <p:cNvPr id="12" name="Text Box 8"/>
            <p:cNvSpPr txBox="1"/>
            <p:nvPr/>
          </p:nvSpPr>
          <p:spPr>
            <a:xfrm>
              <a:off x="2441643" y="1371600"/>
              <a:ext cx="1218565"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High leverage      </a:t>
              </a:r>
            </a:p>
            <a:p>
              <a:r>
                <a:rPr lang="en-US" sz="900">
                  <a:ea typeface="Calibri" charset="0"/>
                  <a:cs typeface="Times New Roman" charset="0"/>
                </a:rPr>
                <a:t>     bundling</a:t>
              </a:r>
            </a:p>
          </p:txBody>
        </p:sp>
      </p:grpSp>
      <p:cxnSp>
        <p:nvCxnSpPr>
          <p:cNvPr id="14" name="Straight Arrow Connector 13"/>
          <p:cNvCxnSpPr/>
          <p:nvPr/>
        </p:nvCxnSpPr>
        <p:spPr>
          <a:xfrm>
            <a:off x="4775987" y="2722517"/>
            <a:ext cx="164047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97370" y="2388379"/>
            <a:ext cx="2405953" cy="3416320"/>
          </a:xfrm>
          <a:prstGeom prst="rect">
            <a:avLst/>
          </a:prstGeom>
          <a:noFill/>
        </p:spPr>
        <p:txBody>
          <a:bodyPr wrap="square" rtlCol="0">
            <a:spAutoFit/>
          </a:bodyPr>
          <a:lstStyle/>
          <a:p>
            <a:r>
              <a:rPr lang="en-US" sz="1350" dirty="0">
                <a:solidFill>
                  <a:srgbClr val="000000"/>
                </a:solidFill>
              </a:rPr>
              <a:t>Align </a:t>
            </a:r>
            <a:r>
              <a:rPr lang="en-US" sz="1350" dirty="0" err="1">
                <a:solidFill>
                  <a:srgbClr val="000000"/>
                </a:solidFill>
              </a:rPr>
              <a:t>EngageNY</a:t>
            </a:r>
            <a:r>
              <a:rPr lang="en-US" sz="1350" dirty="0">
                <a:solidFill>
                  <a:srgbClr val="000000"/>
                </a:solidFill>
              </a:rPr>
              <a:t> (3-5) modules and CPM (6) chapters with major clusters</a:t>
            </a:r>
          </a:p>
          <a:p>
            <a:endParaRPr lang="en-US" sz="1350" dirty="0">
              <a:solidFill>
                <a:srgbClr val="000000"/>
              </a:solidFill>
            </a:endParaRPr>
          </a:p>
          <a:p>
            <a:r>
              <a:rPr lang="en-US" sz="1350" dirty="0">
                <a:solidFill>
                  <a:srgbClr val="000000"/>
                </a:solidFill>
              </a:rPr>
              <a:t>Develop content-practice math lessons that support deep understanding of math</a:t>
            </a:r>
          </a:p>
          <a:p>
            <a:endParaRPr lang="en-US" sz="1350" dirty="0">
              <a:solidFill>
                <a:srgbClr val="000000"/>
              </a:solidFill>
            </a:endParaRPr>
          </a:p>
          <a:p>
            <a:r>
              <a:rPr lang="en-US" sz="1350" dirty="0">
                <a:solidFill>
                  <a:srgbClr val="000000"/>
                </a:solidFill>
              </a:rPr>
              <a:t>Understand learning progressions </a:t>
            </a:r>
            <a:r>
              <a:rPr lang="en-US" sz="1350" dirty="0" smtClean="0">
                <a:solidFill>
                  <a:srgbClr val="000000"/>
                </a:solidFill>
              </a:rPr>
              <a:t>of </a:t>
            </a:r>
            <a:r>
              <a:rPr lang="en-US" sz="1350" dirty="0">
                <a:solidFill>
                  <a:srgbClr val="000000"/>
                </a:solidFill>
              </a:rPr>
              <a:t>concepts and tasks</a:t>
            </a:r>
          </a:p>
          <a:p>
            <a:endParaRPr lang="en-US" sz="1350" dirty="0">
              <a:solidFill>
                <a:srgbClr val="000000"/>
              </a:solidFill>
            </a:endParaRPr>
          </a:p>
          <a:p>
            <a:r>
              <a:rPr lang="en-US" sz="1350" dirty="0">
                <a:solidFill>
                  <a:srgbClr val="000000"/>
                </a:solidFill>
              </a:rPr>
              <a:t>Focus on high-leverage concepts of multiplication involving whole numbers and fractions</a:t>
            </a:r>
          </a:p>
        </p:txBody>
      </p:sp>
    </p:spTree>
    <p:extLst>
      <p:ext uri="{BB962C8B-B14F-4D97-AF65-F5344CB8AC3E}">
        <p14:creationId xmlns:p14="http://schemas.microsoft.com/office/powerpoint/2010/main" val="18350479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41" y="1298502"/>
            <a:ext cx="7210396" cy="810704"/>
          </a:xfrm>
        </p:spPr>
        <p:txBody>
          <a:bodyPr>
            <a:normAutofit fontScale="90000"/>
          </a:bodyPr>
          <a:lstStyle/>
          <a:p>
            <a:pPr algn="ctr"/>
            <a:r>
              <a:rPr lang="en-US" dirty="0" smtClean="0"/>
              <a:t>Focus Math Teaching on Major Clusters (</a:t>
            </a:r>
            <a:r>
              <a:rPr lang="en-US" dirty="0" err="1" smtClean="0"/>
              <a:t>achievethecore.org</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124" y="2109205"/>
            <a:ext cx="8713033" cy="4406473"/>
          </a:xfrm>
        </p:spPr>
      </p:pic>
    </p:spTree>
    <p:extLst>
      <p:ext uri="{BB962C8B-B14F-4D97-AF65-F5344CB8AC3E}">
        <p14:creationId xmlns:p14="http://schemas.microsoft.com/office/powerpoint/2010/main" val="29894684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Content-practice math lessons</a:t>
            </a:r>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742479" y="3411956"/>
            <a:ext cx="1304144" cy="1326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TextBox 4"/>
          <p:cNvSpPr txBox="1"/>
          <p:nvPr/>
        </p:nvSpPr>
        <p:spPr>
          <a:xfrm>
            <a:off x="902036" y="3832897"/>
            <a:ext cx="966866" cy="507831"/>
          </a:xfrm>
          <a:prstGeom prst="rect">
            <a:avLst/>
          </a:prstGeom>
          <a:noFill/>
        </p:spPr>
        <p:txBody>
          <a:bodyPr wrap="square" rtlCol="0">
            <a:spAutoFit/>
          </a:bodyPr>
          <a:lstStyle/>
          <a:p>
            <a:pPr algn="ctr"/>
            <a:r>
              <a:rPr lang="en-US" sz="1350" dirty="0">
                <a:solidFill>
                  <a:schemeClr val="bg1"/>
                </a:solidFill>
              </a:rPr>
              <a:t>Major clusters</a:t>
            </a:r>
          </a:p>
        </p:txBody>
      </p:sp>
      <p:sp>
        <p:nvSpPr>
          <p:cNvPr id="9" name="Rectangle 8"/>
          <p:cNvSpPr/>
          <p:nvPr/>
        </p:nvSpPr>
        <p:spPr>
          <a:xfrm>
            <a:off x="3004519" y="2624135"/>
            <a:ext cx="2754443" cy="3115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TextBox 7"/>
          <p:cNvSpPr txBox="1"/>
          <p:nvPr/>
        </p:nvSpPr>
        <p:spPr>
          <a:xfrm>
            <a:off x="3125842" y="2762215"/>
            <a:ext cx="2618408" cy="2677656"/>
          </a:xfrm>
          <a:prstGeom prst="rect">
            <a:avLst/>
          </a:prstGeom>
          <a:noFill/>
        </p:spPr>
        <p:txBody>
          <a:bodyPr wrap="square" rtlCol="0">
            <a:spAutoFit/>
          </a:bodyPr>
          <a:lstStyle/>
          <a:p>
            <a:r>
              <a:rPr lang="en-US" sz="1200" dirty="0">
                <a:solidFill>
                  <a:schemeClr val="bg1"/>
                </a:solidFill>
              </a:rPr>
              <a:t>1. Make sense of problems and persevere in solving them.</a:t>
            </a:r>
          </a:p>
          <a:p>
            <a:r>
              <a:rPr lang="en-US" sz="1200" dirty="0">
                <a:solidFill>
                  <a:schemeClr val="bg1"/>
                </a:solidFill>
              </a:rPr>
              <a:t>2. Reason abstractly and quantitatively.</a:t>
            </a:r>
          </a:p>
          <a:p>
            <a:r>
              <a:rPr lang="en-US" sz="1200" dirty="0">
                <a:solidFill>
                  <a:schemeClr val="bg1"/>
                </a:solidFill>
              </a:rPr>
              <a:t>3. Construct viable arguments and critique the reasoning of others.</a:t>
            </a:r>
          </a:p>
          <a:p>
            <a:r>
              <a:rPr lang="en-US" sz="1200" dirty="0">
                <a:solidFill>
                  <a:schemeClr val="bg1"/>
                </a:solidFill>
              </a:rPr>
              <a:t>4. Model with mathematics.</a:t>
            </a:r>
          </a:p>
          <a:p>
            <a:r>
              <a:rPr lang="en-US" sz="1200" dirty="0">
                <a:solidFill>
                  <a:schemeClr val="bg1"/>
                </a:solidFill>
              </a:rPr>
              <a:t>5. Use appropriate tools strategically.</a:t>
            </a:r>
          </a:p>
          <a:p>
            <a:r>
              <a:rPr lang="en-US" sz="1200" dirty="0">
                <a:solidFill>
                  <a:schemeClr val="bg1"/>
                </a:solidFill>
              </a:rPr>
              <a:t>6. Attend to precision.</a:t>
            </a:r>
          </a:p>
          <a:p>
            <a:r>
              <a:rPr lang="en-US" sz="1200" dirty="0">
                <a:solidFill>
                  <a:schemeClr val="bg1"/>
                </a:solidFill>
              </a:rPr>
              <a:t>7. Look for and make use of structure.</a:t>
            </a:r>
          </a:p>
          <a:p>
            <a:r>
              <a:rPr lang="en-US" sz="1200" dirty="0">
                <a:solidFill>
                  <a:schemeClr val="bg1"/>
                </a:solidFill>
              </a:rPr>
              <a:t>8. Look for and express regularity in repeated reasoning.</a:t>
            </a:r>
          </a:p>
        </p:txBody>
      </p:sp>
      <p:sp>
        <p:nvSpPr>
          <p:cNvPr id="10" name="Triangle 9"/>
          <p:cNvSpPr/>
          <p:nvPr/>
        </p:nvSpPr>
        <p:spPr>
          <a:xfrm>
            <a:off x="5981076" y="3194220"/>
            <a:ext cx="2810655" cy="13793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TextBox 10"/>
          <p:cNvSpPr txBox="1"/>
          <p:nvPr/>
        </p:nvSpPr>
        <p:spPr>
          <a:xfrm>
            <a:off x="6567040" y="3925231"/>
            <a:ext cx="1689144" cy="1731243"/>
          </a:xfrm>
          <a:prstGeom prst="rect">
            <a:avLst/>
          </a:prstGeom>
          <a:noFill/>
        </p:spPr>
        <p:txBody>
          <a:bodyPr wrap="square" rtlCol="0">
            <a:spAutoFit/>
          </a:bodyPr>
          <a:lstStyle/>
          <a:p>
            <a:pPr algn="ctr"/>
            <a:r>
              <a:rPr lang="en-US" sz="1350" dirty="0">
                <a:solidFill>
                  <a:schemeClr val="bg1"/>
                </a:solidFill>
              </a:rPr>
              <a:t>Deep understanding of math</a:t>
            </a:r>
          </a:p>
          <a:p>
            <a:pPr algn="ctr"/>
            <a:endParaRPr lang="en-US" sz="1350" dirty="0">
              <a:solidFill>
                <a:schemeClr val="bg1"/>
              </a:solidFill>
            </a:endParaRPr>
          </a:p>
          <a:p>
            <a:pPr algn="ctr"/>
            <a:r>
              <a:rPr lang="en-US" sz="1050" dirty="0">
                <a:solidFill>
                  <a:schemeClr val="bg1"/>
                </a:solidFill>
              </a:rPr>
              <a:t>ability to justify why a particular mathematical statement is true or where a mathematical rule comes from. </a:t>
            </a:r>
          </a:p>
        </p:txBody>
      </p:sp>
      <p:cxnSp>
        <p:nvCxnSpPr>
          <p:cNvPr id="13" name="Straight Arrow Connector 12"/>
          <p:cNvCxnSpPr/>
          <p:nvPr/>
        </p:nvCxnSpPr>
        <p:spPr>
          <a:xfrm flipV="1">
            <a:off x="2033519" y="2929651"/>
            <a:ext cx="979970" cy="126858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758962" y="4181836"/>
            <a:ext cx="600390" cy="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011" y="5051674"/>
            <a:ext cx="3091721" cy="542456"/>
          </a:xfrm>
          <a:prstGeom prst="rect">
            <a:avLst/>
          </a:prstGeom>
          <a:noFill/>
        </p:spPr>
        <p:txBody>
          <a:bodyPr wrap="square" rtlCol="0">
            <a:spAutoFit/>
          </a:bodyPr>
          <a:lstStyle/>
          <a:p>
            <a:r>
              <a:rPr lang="en-US" sz="975" dirty="0">
                <a:solidFill>
                  <a:schemeClr val="bg1"/>
                </a:solidFill>
              </a:rPr>
              <a:t>Concepts &amp;     Problem solving    Communicating</a:t>
            </a:r>
          </a:p>
          <a:p>
            <a:r>
              <a:rPr lang="en-US" sz="975" dirty="0">
                <a:solidFill>
                  <a:schemeClr val="bg1"/>
                </a:solidFill>
              </a:rPr>
              <a:t>Procedures     modeling/             reasoning</a:t>
            </a:r>
          </a:p>
          <a:p>
            <a:r>
              <a:rPr lang="en-US" sz="975" dirty="0">
                <a:solidFill>
                  <a:schemeClr val="bg1"/>
                </a:solidFill>
              </a:rPr>
              <a:t>                     data analysis</a:t>
            </a:r>
          </a:p>
        </p:txBody>
      </p:sp>
      <p:cxnSp>
        <p:nvCxnSpPr>
          <p:cNvPr id="42" name="Straight Arrow Connector 41"/>
          <p:cNvCxnSpPr/>
          <p:nvPr/>
        </p:nvCxnSpPr>
        <p:spPr>
          <a:xfrm flipH="1">
            <a:off x="427220" y="4738586"/>
            <a:ext cx="958249" cy="31308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392965" y="4738586"/>
            <a:ext cx="0" cy="40369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 idx="4"/>
          </p:cNvCxnSpPr>
          <p:nvPr/>
        </p:nvCxnSpPr>
        <p:spPr>
          <a:xfrm>
            <a:off x="1394551" y="4738587"/>
            <a:ext cx="945646" cy="37703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2028459" y="3330473"/>
            <a:ext cx="985030" cy="86776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013747" y="3642136"/>
            <a:ext cx="947642" cy="55610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045199" y="3959648"/>
            <a:ext cx="983003" cy="22218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9" idx="1"/>
          </p:cNvCxnSpPr>
          <p:nvPr/>
        </p:nvCxnSpPr>
        <p:spPr>
          <a:xfrm flipV="1">
            <a:off x="2058302" y="4181836"/>
            <a:ext cx="946218" cy="1640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2043589" y="4212469"/>
            <a:ext cx="937297" cy="311433"/>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024550" y="4212469"/>
            <a:ext cx="956336" cy="54034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024550" y="4250065"/>
            <a:ext cx="968291" cy="87063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7873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Understand learning progressions </a:t>
            </a:r>
            <a:r>
              <a:rPr lang="en-US" dirty="0" smtClean="0"/>
              <a:t>of </a:t>
            </a:r>
            <a:r>
              <a:rPr lang="en-US" dirty="0"/>
              <a:t>concepts</a:t>
            </a:r>
          </a:p>
        </p:txBody>
      </p:sp>
      <p:sp>
        <p:nvSpPr>
          <p:cNvPr id="3" name="Content Placeholder 2"/>
          <p:cNvSpPr>
            <a:spLocks noGrp="1"/>
          </p:cNvSpPr>
          <p:nvPr>
            <p:ph idx="1"/>
          </p:nvPr>
        </p:nvSpPr>
        <p:spPr>
          <a:xfrm>
            <a:off x="533400" y="2077079"/>
            <a:ext cx="8039255" cy="3859110"/>
          </a:xfrm>
        </p:spPr>
        <p:txBody>
          <a:bodyPr>
            <a:normAutofit lnSpcReduction="10000"/>
          </a:bodyPr>
          <a:lstStyle/>
          <a:p>
            <a:pPr marL="0" indent="0">
              <a:buNone/>
            </a:pPr>
            <a:r>
              <a:rPr lang="en-US" dirty="0" smtClean="0">
                <a:solidFill>
                  <a:schemeClr val="bg1"/>
                </a:solidFill>
              </a:rPr>
              <a:t>Example: Why do students need to understand fractions as numbers (3.NF)? </a:t>
            </a:r>
          </a:p>
          <a:p>
            <a:pPr marL="0" indent="0">
              <a:buNone/>
            </a:pPr>
            <a:r>
              <a:rPr lang="en-US" dirty="0" smtClean="0">
                <a:solidFill>
                  <a:schemeClr val="bg1"/>
                </a:solidFill>
              </a:rPr>
              <a:t> </a:t>
            </a:r>
          </a:p>
          <a:p>
            <a:pPr marL="0" indent="0">
              <a:buNone/>
            </a:pPr>
            <a:r>
              <a:rPr lang="en-US" dirty="0">
                <a:solidFill>
                  <a:schemeClr val="bg1"/>
                </a:solidFill>
              </a:rPr>
              <a:t> </a:t>
            </a:r>
            <a:r>
              <a:rPr lang="en-US" dirty="0" smtClean="0">
                <a:solidFill>
                  <a:schemeClr val="bg1"/>
                </a:solidFill>
              </a:rPr>
              <a:t>                                  Good          Potential Problems</a:t>
            </a:r>
            <a:endParaRPr lang="en-US" dirty="0">
              <a:solidFill>
                <a:schemeClr val="bg1"/>
              </a:solidFill>
            </a:endParaRPr>
          </a:p>
          <a:p>
            <a:pPr marL="0" indent="0">
              <a:buNone/>
            </a:pPr>
            <a:r>
              <a:rPr lang="en-US" dirty="0" smtClean="0">
                <a:solidFill>
                  <a:schemeClr val="bg1"/>
                </a:solidFill>
              </a:rPr>
              <a:t>     Set model                 Yes		    Yes        </a:t>
            </a:r>
          </a:p>
          <a:p>
            <a:pPr marL="0" indent="0">
              <a:buNone/>
            </a:pPr>
            <a:r>
              <a:rPr lang="en-US" dirty="0" smtClean="0">
                <a:solidFill>
                  <a:schemeClr val="bg1"/>
                </a:solidFill>
              </a:rPr>
              <a:t>     Area model	       Yes		     Yes</a:t>
            </a:r>
          </a:p>
          <a:p>
            <a:pPr marL="0" indent="0">
              <a:buNone/>
            </a:pPr>
            <a:r>
              <a:rPr lang="en-US" dirty="0">
                <a:solidFill>
                  <a:schemeClr val="bg1"/>
                </a:solidFill>
              </a:rPr>
              <a:t> </a:t>
            </a:r>
            <a:r>
              <a:rPr lang="en-US" dirty="0" smtClean="0">
                <a:solidFill>
                  <a:schemeClr val="bg1"/>
                </a:solidFill>
              </a:rPr>
              <a:t>    Number line	       Yes                        No</a:t>
            </a:r>
          </a:p>
          <a:p>
            <a:pPr marL="0" indent="0">
              <a:buNone/>
            </a:pPr>
            <a:endParaRPr lang="en-US" dirty="0">
              <a:solidFill>
                <a:schemeClr val="bg1"/>
              </a:solidFill>
            </a:endParaRPr>
          </a:p>
          <a:p>
            <a:pPr marL="0" indent="0">
              <a:buNone/>
            </a:pP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6393331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3008" y="939911"/>
            <a:ext cx="7210396" cy="810704"/>
          </a:xfrm>
        </p:spPr>
        <p:txBody>
          <a:bodyPr>
            <a:noAutofit/>
          </a:bodyPr>
          <a:lstStyle/>
          <a:p>
            <a:r>
              <a:rPr lang="en-US" sz="2400" dirty="0"/>
              <a:t>Understand learning progressions </a:t>
            </a:r>
            <a:r>
              <a:rPr lang="en-US" sz="2400" dirty="0" smtClean="0"/>
              <a:t>of tasks</a:t>
            </a:r>
            <a:endParaRPr lang="en-US" sz="2250" dirty="0">
              <a:solidFill>
                <a:srgbClr val="000000"/>
              </a:solidFill>
            </a:endParaRPr>
          </a:p>
        </p:txBody>
      </p:sp>
      <p:sp>
        <p:nvSpPr>
          <p:cNvPr id="2" name="Content Placeholder 1"/>
          <p:cNvSpPr>
            <a:spLocks noGrp="1"/>
          </p:cNvSpPr>
          <p:nvPr>
            <p:ph idx="1"/>
          </p:nvPr>
        </p:nvSpPr>
        <p:spPr>
          <a:xfrm>
            <a:off x="766374" y="2437892"/>
            <a:ext cx="6344653" cy="3060596"/>
          </a:xfrm>
        </p:spPr>
        <p:txBody>
          <a:bodyPr/>
          <a:lstStyle/>
          <a:p>
            <a:endParaRPr lang="en-US" dirty="0" smtClean="0"/>
          </a:p>
          <a:p>
            <a:endParaRPr lang="en-US" dirty="0"/>
          </a:p>
          <a:p>
            <a:endParaRPr lang="en-US" dirty="0"/>
          </a:p>
        </p:txBody>
      </p:sp>
      <p:cxnSp>
        <p:nvCxnSpPr>
          <p:cNvPr id="5" name="Straight Arrow Connector 4"/>
          <p:cNvCxnSpPr/>
          <p:nvPr/>
        </p:nvCxnSpPr>
        <p:spPr>
          <a:xfrm>
            <a:off x="498998" y="3462745"/>
            <a:ext cx="7210395" cy="55886"/>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70847" y="2341387"/>
            <a:ext cx="1094921" cy="830997"/>
          </a:xfrm>
          <a:prstGeom prst="rect">
            <a:avLst/>
          </a:prstGeom>
          <a:noFill/>
          <a:ln>
            <a:solidFill>
              <a:schemeClr val="tx1"/>
            </a:solidFill>
          </a:ln>
        </p:spPr>
        <p:txBody>
          <a:bodyPr wrap="square" rtlCol="0">
            <a:spAutoFit/>
          </a:bodyPr>
          <a:lstStyle/>
          <a:p>
            <a:r>
              <a:rPr lang="en-US" sz="1200" dirty="0">
                <a:solidFill>
                  <a:srgbClr val="000000"/>
                </a:solidFill>
              </a:rPr>
              <a:t>Concept of ratio and Ratio Language</a:t>
            </a:r>
          </a:p>
        </p:txBody>
      </p:sp>
      <p:sp>
        <p:nvSpPr>
          <p:cNvPr id="7" name="TextBox 6"/>
          <p:cNvSpPr txBox="1"/>
          <p:nvPr/>
        </p:nvSpPr>
        <p:spPr>
          <a:xfrm>
            <a:off x="1851622" y="2701380"/>
            <a:ext cx="1106736" cy="276999"/>
          </a:xfrm>
          <a:prstGeom prst="rect">
            <a:avLst/>
          </a:prstGeom>
          <a:noFill/>
          <a:ln>
            <a:solidFill>
              <a:srgbClr val="000000"/>
            </a:solidFill>
          </a:ln>
        </p:spPr>
        <p:txBody>
          <a:bodyPr wrap="square" rtlCol="0">
            <a:spAutoFit/>
          </a:bodyPr>
          <a:lstStyle/>
          <a:p>
            <a:r>
              <a:rPr lang="en-US" sz="1200" dirty="0"/>
              <a:t>    </a:t>
            </a:r>
            <a:r>
              <a:rPr lang="en-US" sz="1200" dirty="0">
                <a:solidFill>
                  <a:srgbClr val="000000"/>
                </a:solidFill>
              </a:rPr>
              <a:t> Unit Rate</a:t>
            </a:r>
          </a:p>
        </p:txBody>
      </p:sp>
      <p:sp>
        <p:nvSpPr>
          <p:cNvPr id="8" name="TextBox 7"/>
          <p:cNvSpPr txBox="1"/>
          <p:nvPr/>
        </p:nvSpPr>
        <p:spPr>
          <a:xfrm>
            <a:off x="3637453" y="2341386"/>
            <a:ext cx="1950131" cy="1015663"/>
          </a:xfrm>
          <a:prstGeom prst="rect">
            <a:avLst/>
          </a:prstGeom>
          <a:noFill/>
          <a:ln>
            <a:solidFill>
              <a:srgbClr val="000000"/>
            </a:solidFill>
          </a:ln>
        </p:spPr>
        <p:txBody>
          <a:bodyPr wrap="square" rtlCol="0">
            <a:spAutoFit/>
          </a:bodyPr>
          <a:lstStyle/>
          <a:p>
            <a:r>
              <a:rPr lang="en-US" sz="1200" dirty="0">
                <a:solidFill>
                  <a:srgbClr val="000000"/>
                </a:solidFill>
              </a:rPr>
              <a:t>Ratio and unit rate reasoning by using tables of equivalent ratios, tape diagrams, double number line diagrams, equations</a:t>
            </a:r>
          </a:p>
        </p:txBody>
      </p:sp>
      <p:sp>
        <p:nvSpPr>
          <p:cNvPr id="9" name="TextBox 8"/>
          <p:cNvSpPr txBox="1"/>
          <p:nvPr/>
        </p:nvSpPr>
        <p:spPr>
          <a:xfrm>
            <a:off x="6726986" y="2406138"/>
            <a:ext cx="1964816" cy="1015663"/>
          </a:xfrm>
          <a:prstGeom prst="rect">
            <a:avLst/>
          </a:prstGeom>
          <a:noFill/>
          <a:ln>
            <a:solidFill>
              <a:srgbClr val="000000"/>
            </a:solidFill>
          </a:ln>
        </p:spPr>
        <p:txBody>
          <a:bodyPr wrap="square" rtlCol="0">
            <a:spAutoFit/>
          </a:bodyPr>
          <a:lstStyle/>
          <a:p>
            <a:r>
              <a:rPr lang="en-US" sz="1200" dirty="0">
                <a:solidFill>
                  <a:srgbClr val="000000"/>
                </a:solidFill>
              </a:rPr>
              <a:t>Ratio and unit rate problem solving: unit pricing; constant speed; percent of a quantity; </a:t>
            </a:r>
            <a:r>
              <a:rPr lang="en-US" sz="1200" dirty="0"/>
              <a:t>measurement conversion</a:t>
            </a:r>
          </a:p>
        </p:txBody>
      </p:sp>
      <p:cxnSp>
        <p:nvCxnSpPr>
          <p:cNvPr id="13" name="Straight Arrow Connector 12"/>
          <p:cNvCxnSpPr/>
          <p:nvPr/>
        </p:nvCxnSpPr>
        <p:spPr>
          <a:xfrm>
            <a:off x="1365768" y="2776688"/>
            <a:ext cx="453188"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968053" y="2876327"/>
            <a:ext cx="677719"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587584" y="2876327"/>
            <a:ext cx="1139402"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0847" y="3498525"/>
            <a:ext cx="1094921" cy="2169825"/>
          </a:xfrm>
          <a:prstGeom prst="rect">
            <a:avLst/>
          </a:prstGeom>
          <a:noFill/>
          <a:ln>
            <a:solidFill>
              <a:schemeClr val="tx1"/>
            </a:solidFill>
          </a:ln>
        </p:spPr>
        <p:txBody>
          <a:bodyPr wrap="square" rtlCol="0">
            <a:spAutoFit/>
          </a:bodyPr>
          <a:lstStyle/>
          <a:p>
            <a:r>
              <a:rPr lang="en-US" sz="900" dirty="0">
                <a:solidFill>
                  <a:srgbClr val="000000"/>
                </a:solidFill>
              </a:rPr>
              <a:t>Illustrative Math: In a bag of marbles, 3/5 of the marbles are blue and the rest are red. If the number of red marbles is doubled and the number of blue marbles stays the same, what fraction of the marbles will be red? </a:t>
            </a:r>
          </a:p>
        </p:txBody>
      </p:sp>
      <p:sp>
        <p:nvSpPr>
          <p:cNvPr id="25" name="TextBox 24"/>
          <p:cNvSpPr txBox="1"/>
          <p:nvPr/>
        </p:nvSpPr>
        <p:spPr>
          <a:xfrm>
            <a:off x="3645772" y="3694732"/>
            <a:ext cx="1941812" cy="1546577"/>
          </a:xfrm>
          <a:prstGeom prst="rect">
            <a:avLst/>
          </a:prstGeom>
          <a:noFill/>
          <a:ln>
            <a:solidFill>
              <a:schemeClr val="tx1"/>
            </a:solidFill>
          </a:ln>
        </p:spPr>
        <p:txBody>
          <a:bodyPr wrap="square" rtlCol="0">
            <a:spAutoFit/>
          </a:bodyPr>
          <a:lstStyle/>
          <a:p>
            <a:r>
              <a:rPr lang="en-US" sz="825" dirty="0">
                <a:solidFill>
                  <a:srgbClr val="000000"/>
                </a:solidFill>
              </a:rPr>
              <a:t>CAASPP: A recipe requires ¾ cup of nuts for 1 cake. What is the maximum number of cakes that can be made using 7 ½ cups of nuts. </a:t>
            </a:r>
          </a:p>
          <a:p>
            <a:endParaRPr lang="en-US" sz="825" dirty="0">
              <a:solidFill>
                <a:srgbClr val="000000"/>
              </a:solidFill>
            </a:endParaRPr>
          </a:p>
          <a:p>
            <a:r>
              <a:rPr lang="en-US" sz="825" dirty="0">
                <a:solidFill>
                  <a:srgbClr val="000000"/>
                </a:solidFill>
              </a:rPr>
              <a:t>CAPP: The table below contains x and y values in equivalent ratios. Fill in the missing value in the table. </a:t>
            </a:r>
          </a:p>
          <a:p>
            <a:r>
              <a:rPr lang="en-US" sz="825" dirty="0">
                <a:solidFill>
                  <a:srgbClr val="000000"/>
                </a:solidFill>
              </a:rPr>
              <a:t>     x   2    5   7   9</a:t>
            </a:r>
          </a:p>
          <a:p>
            <a:r>
              <a:rPr lang="en-US" sz="825" dirty="0">
                <a:solidFill>
                  <a:srgbClr val="000000"/>
                </a:solidFill>
              </a:rPr>
              <a:t>     y   6    ?   21  27</a:t>
            </a:r>
          </a:p>
          <a:p>
            <a:endParaRPr lang="en-US" sz="1200" dirty="0"/>
          </a:p>
        </p:txBody>
      </p:sp>
      <p:sp>
        <p:nvSpPr>
          <p:cNvPr id="26" name="TextBox 25"/>
          <p:cNvSpPr txBox="1"/>
          <p:nvPr/>
        </p:nvSpPr>
        <p:spPr>
          <a:xfrm>
            <a:off x="6726986" y="3660108"/>
            <a:ext cx="1964816" cy="1892826"/>
          </a:xfrm>
          <a:prstGeom prst="rect">
            <a:avLst/>
          </a:prstGeom>
          <a:noFill/>
          <a:ln>
            <a:solidFill>
              <a:schemeClr val="tx1"/>
            </a:solidFill>
          </a:ln>
        </p:spPr>
        <p:txBody>
          <a:bodyPr wrap="square" rtlCol="0">
            <a:spAutoFit/>
          </a:bodyPr>
          <a:lstStyle/>
          <a:p>
            <a:r>
              <a:rPr lang="en-US" sz="750" dirty="0">
                <a:solidFill>
                  <a:srgbClr val="000000"/>
                </a:solidFill>
              </a:rPr>
              <a:t>CAASPP: 30% of ? Is 60. </a:t>
            </a:r>
          </a:p>
          <a:p>
            <a:endParaRPr lang="en-US" sz="750" dirty="0">
              <a:solidFill>
                <a:srgbClr val="000000"/>
              </a:solidFill>
            </a:endParaRPr>
          </a:p>
          <a:p>
            <a:r>
              <a:rPr lang="en-US" sz="750" dirty="0">
                <a:solidFill>
                  <a:srgbClr val="000000"/>
                </a:solidFill>
              </a:rPr>
              <a:t>CAASPP: Darcy likes to eat peanut butter and raisins on apple slices. On each apple slice she puts 1/16 cup of peanut butter and 8 raisins. Darcy has 2/5 cup of peanut butter and 80 raisins. She  eats a whole number of apple slices until the peanut butter is all gone. What fraction of the 80 raisins did she eat? </a:t>
            </a:r>
          </a:p>
          <a:p>
            <a:endParaRPr lang="en-US" sz="750" dirty="0">
              <a:solidFill>
                <a:srgbClr val="000000"/>
              </a:solidFill>
            </a:endParaRPr>
          </a:p>
          <a:p>
            <a:r>
              <a:rPr lang="en-US" sz="750" dirty="0">
                <a:solidFill>
                  <a:srgbClr val="000000"/>
                </a:solidFill>
              </a:rPr>
              <a:t>CAASPP: Complete this expression for converting 10 yards to inches: </a:t>
            </a:r>
          </a:p>
          <a:p>
            <a:r>
              <a:rPr lang="en-US" sz="750" dirty="0">
                <a:solidFill>
                  <a:srgbClr val="000000"/>
                </a:solidFill>
              </a:rPr>
              <a:t>(10 </a:t>
            </a:r>
            <a:r>
              <a:rPr lang="en-US" sz="750" dirty="0" err="1">
                <a:solidFill>
                  <a:srgbClr val="000000"/>
                </a:solidFill>
              </a:rPr>
              <a:t>yds</a:t>
            </a:r>
            <a:r>
              <a:rPr lang="en-US" sz="750" dirty="0">
                <a:solidFill>
                  <a:srgbClr val="000000"/>
                </a:solidFill>
              </a:rPr>
              <a:t> / 1)(?)(12 in / 1 </a:t>
            </a:r>
            <a:r>
              <a:rPr lang="en-US" sz="750" dirty="0" err="1">
                <a:solidFill>
                  <a:srgbClr val="000000"/>
                </a:solidFill>
              </a:rPr>
              <a:t>ft</a:t>
            </a:r>
            <a:r>
              <a:rPr lang="en-US" sz="750" dirty="0">
                <a:solidFill>
                  <a:srgbClr val="000000"/>
                </a:solidFill>
              </a:rPr>
              <a:t>)</a:t>
            </a:r>
          </a:p>
          <a:p>
            <a:endParaRPr lang="en-US" sz="1200" dirty="0"/>
          </a:p>
        </p:txBody>
      </p:sp>
      <p:sp>
        <p:nvSpPr>
          <p:cNvPr id="27" name="TextBox 26"/>
          <p:cNvSpPr txBox="1"/>
          <p:nvPr/>
        </p:nvSpPr>
        <p:spPr>
          <a:xfrm>
            <a:off x="1851622" y="3660108"/>
            <a:ext cx="1116431" cy="1569660"/>
          </a:xfrm>
          <a:prstGeom prst="rect">
            <a:avLst/>
          </a:prstGeom>
          <a:noFill/>
          <a:ln>
            <a:solidFill>
              <a:schemeClr val="tx1"/>
            </a:solidFill>
          </a:ln>
        </p:spPr>
        <p:txBody>
          <a:bodyPr wrap="square" rtlCol="0">
            <a:spAutoFit/>
          </a:bodyPr>
          <a:lstStyle/>
          <a:p>
            <a:r>
              <a:rPr lang="en-US" sz="1200" dirty="0">
                <a:solidFill>
                  <a:srgbClr val="000000"/>
                </a:solidFill>
              </a:rPr>
              <a:t>CAASPP: Carl types 180 words in 2 minutes. How many words can Carl type in 5 minutes at this rate? </a:t>
            </a:r>
          </a:p>
        </p:txBody>
      </p:sp>
      <p:pic>
        <p:nvPicPr>
          <p:cNvPr id="28" name="Picture 1" descr="SJSU Primary mark_4c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499" y="1019914"/>
            <a:ext cx="1949054" cy="18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7655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FMMI Visual Framework for Effective Implementation of the CACSM</a:t>
            </a:r>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3333668" y="2655842"/>
            <a:ext cx="5486400" cy="2869449"/>
            <a:chOff x="-159821" y="0"/>
            <a:chExt cx="6497959" cy="2743308"/>
          </a:xfrm>
        </p:grpSpPr>
        <p:sp>
          <p:nvSpPr>
            <p:cNvPr id="5" name="Triangle 4"/>
            <p:cNvSpPr/>
            <p:nvPr/>
          </p:nvSpPr>
          <p:spPr>
            <a:xfrm>
              <a:off x="1478604" y="418289"/>
              <a:ext cx="2895600" cy="1714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6" name="Text Box 2"/>
            <p:cNvSpPr txBox="1"/>
            <p:nvPr/>
          </p:nvSpPr>
          <p:spPr>
            <a:xfrm>
              <a:off x="1828800" y="0"/>
              <a:ext cx="2659727"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dirty="0">
                  <a:ea typeface="Calibri" charset="0"/>
                  <a:cs typeface="Times New Roman" charset="0"/>
                </a:rPr>
                <a:t>CACSM content-practice standards</a:t>
              </a:r>
            </a:p>
          </p:txBody>
        </p:sp>
        <p:sp>
          <p:nvSpPr>
            <p:cNvPr id="7" name="Text Box 3"/>
            <p:cNvSpPr txBox="1"/>
            <p:nvPr/>
          </p:nvSpPr>
          <p:spPr>
            <a:xfrm>
              <a:off x="-159821" y="2169268"/>
              <a:ext cx="2217857" cy="5740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dirty="0">
                  <a:ea typeface="Calibri" charset="0"/>
                  <a:cs typeface="Times New Roman" charset="0"/>
                </a:rPr>
                <a:t>CAASPP-aligned assessments </a:t>
              </a:r>
            </a:p>
          </p:txBody>
        </p:sp>
        <p:sp>
          <p:nvSpPr>
            <p:cNvPr id="8" name="Text Box 4"/>
            <p:cNvSpPr txBox="1"/>
            <p:nvPr/>
          </p:nvSpPr>
          <p:spPr>
            <a:xfrm>
              <a:off x="3667328" y="2198451"/>
              <a:ext cx="2670810" cy="54483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dirty="0">
                  <a:ea typeface="Calibri" charset="0"/>
                  <a:cs typeface="Times New Roman" charset="0"/>
                </a:rPr>
                <a:t>CACSM-aligned instructional practices</a:t>
              </a:r>
            </a:p>
            <a:p>
              <a:r>
                <a:rPr lang="en-US" sz="900" dirty="0">
                  <a:ea typeface="Calibri" charset="0"/>
                  <a:cs typeface="Times New Roman" charset="0"/>
                </a:rPr>
                <a:t> &amp; strategies </a:t>
              </a:r>
            </a:p>
          </p:txBody>
        </p:sp>
        <p:sp>
          <p:nvSpPr>
            <p:cNvPr id="9" name="Text Box 5"/>
            <p:cNvSpPr txBox="1"/>
            <p:nvPr/>
          </p:nvSpPr>
          <p:spPr>
            <a:xfrm rot="18420074">
              <a:off x="1434830" y="997085"/>
              <a:ext cx="1674495"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Formative assessment</a:t>
              </a:r>
            </a:p>
          </p:txBody>
        </p:sp>
        <p:sp>
          <p:nvSpPr>
            <p:cNvPr id="10" name="Text Box 6"/>
            <p:cNvSpPr txBox="1"/>
            <p:nvPr/>
          </p:nvSpPr>
          <p:spPr>
            <a:xfrm rot="3230767">
              <a:off x="2903706" y="1123545"/>
              <a:ext cx="1674495"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Formative assessment</a:t>
              </a:r>
            </a:p>
          </p:txBody>
        </p:sp>
        <p:sp>
          <p:nvSpPr>
            <p:cNvPr id="11" name="Text Box 7"/>
            <p:cNvSpPr txBox="1"/>
            <p:nvPr/>
          </p:nvSpPr>
          <p:spPr>
            <a:xfrm>
              <a:off x="2062264" y="2115999"/>
              <a:ext cx="1674495" cy="53912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Formative assessment</a:t>
              </a:r>
            </a:p>
          </p:txBody>
        </p:sp>
        <p:sp>
          <p:nvSpPr>
            <p:cNvPr id="12" name="Text Box 8"/>
            <p:cNvSpPr txBox="1"/>
            <p:nvPr/>
          </p:nvSpPr>
          <p:spPr>
            <a:xfrm>
              <a:off x="2441643" y="1371600"/>
              <a:ext cx="1218565" cy="5734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US" sz="900">
                  <a:ea typeface="Calibri" charset="0"/>
                  <a:cs typeface="Times New Roman" charset="0"/>
                </a:rPr>
                <a:t>High leverage      </a:t>
              </a:r>
            </a:p>
            <a:p>
              <a:r>
                <a:rPr lang="en-US" sz="900">
                  <a:ea typeface="Calibri" charset="0"/>
                  <a:cs typeface="Times New Roman" charset="0"/>
                </a:rPr>
                <a:t>     bundling</a:t>
              </a:r>
            </a:p>
          </p:txBody>
        </p:sp>
      </p:grpSp>
      <p:cxnSp>
        <p:nvCxnSpPr>
          <p:cNvPr id="14" name="Straight Arrow Connector 13"/>
          <p:cNvCxnSpPr/>
          <p:nvPr/>
        </p:nvCxnSpPr>
        <p:spPr>
          <a:xfrm>
            <a:off x="2169827" y="4980854"/>
            <a:ext cx="1000593" cy="0"/>
          </a:xfrm>
          <a:prstGeom prst="straightConnector1">
            <a:avLst/>
          </a:prstGeom>
          <a:ln>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7261" y="4647857"/>
            <a:ext cx="2012567" cy="300082"/>
          </a:xfrm>
          <a:prstGeom prst="rect">
            <a:avLst/>
          </a:prstGeom>
          <a:noFill/>
        </p:spPr>
        <p:txBody>
          <a:bodyPr wrap="square" rtlCol="0">
            <a:spAutoFit/>
          </a:bodyPr>
          <a:lstStyle/>
          <a:p>
            <a:r>
              <a:rPr lang="en-US" sz="1350"/>
              <a:t> </a:t>
            </a:r>
            <a:endParaRPr lang="en-US" sz="1350" dirty="0"/>
          </a:p>
        </p:txBody>
      </p:sp>
      <p:sp>
        <p:nvSpPr>
          <p:cNvPr id="17" name="TextBox 16"/>
          <p:cNvSpPr txBox="1"/>
          <p:nvPr/>
        </p:nvSpPr>
        <p:spPr>
          <a:xfrm>
            <a:off x="260262" y="4645635"/>
            <a:ext cx="1753985" cy="1431161"/>
          </a:xfrm>
          <a:prstGeom prst="rect">
            <a:avLst/>
          </a:prstGeom>
          <a:noFill/>
        </p:spPr>
        <p:txBody>
          <a:bodyPr wrap="square" rtlCol="0">
            <a:spAutoFit/>
          </a:bodyPr>
          <a:lstStyle/>
          <a:p>
            <a:r>
              <a:rPr lang="en-US" sz="1050" dirty="0">
                <a:solidFill>
                  <a:schemeClr val="bg1"/>
                </a:solidFill>
              </a:rPr>
              <a:t>Concepts &amp; procedures     </a:t>
            </a:r>
          </a:p>
          <a:p>
            <a:endParaRPr lang="en-US" sz="1050" dirty="0">
              <a:solidFill>
                <a:schemeClr val="bg1"/>
              </a:solidFill>
            </a:endParaRPr>
          </a:p>
          <a:p>
            <a:r>
              <a:rPr lang="en-US" sz="1050" dirty="0">
                <a:solidFill>
                  <a:schemeClr val="bg1"/>
                </a:solidFill>
              </a:rPr>
              <a:t>Problem solving &amp; modeling/data analysis</a:t>
            </a:r>
          </a:p>
          <a:p>
            <a:endParaRPr lang="en-US" sz="1050" dirty="0">
              <a:solidFill>
                <a:schemeClr val="bg1"/>
              </a:solidFill>
            </a:endParaRPr>
          </a:p>
          <a:p>
            <a:r>
              <a:rPr lang="en-US" sz="1050" dirty="0">
                <a:solidFill>
                  <a:schemeClr val="bg1"/>
                </a:solidFill>
              </a:rPr>
              <a:t>Communicating</a:t>
            </a:r>
          </a:p>
          <a:p>
            <a:r>
              <a:rPr lang="en-US" sz="1050" dirty="0">
                <a:solidFill>
                  <a:schemeClr val="bg1"/>
                </a:solidFill>
              </a:rPr>
              <a:t>reasoning</a:t>
            </a:r>
          </a:p>
          <a:p>
            <a:r>
              <a:rPr lang="en-US" sz="1350" dirty="0">
                <a:solidFill>
                  <a:schemeClr val="bg1"/>
                </a:solidFill>
              </a:rPr>
              <a:t>                     </a:t>
            </a:r>
            <a:endParaRPr lang="en-US" sz="1350" dirty="0"/>
          </a:p>
        </p:txBody>
      </p:sp>
    </p:spTree>
    <p:extLst>
      <p:ext uri="{BB962C8B-B14F-4D97-AF65-F5344CB8AC3E}">
        <p14:creationId xmlns:p14="http://schemas.microsoft.com/office/powerpoint/2010/main" val="13683096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348</TotalTime>
  <Words>984</Words>
  <Application>Microsoft Macintosh PowerPoint</Application>
  <PresentationFormat>On-screen Show (4:3)</PresentationFormat>
  <Paragraphs>160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Berlin</vt:lpstr>
      <vt:lpstr>   Franklin McKinley Math Initiative Project Overview  </vt:lpstr>
      <vt:lpstr>FMMI Project Goals</vt:lpstr>
      <vt:lpstr>FMMI Visual Framework for Effective Implementation of the CACSM: Thinking in Bundles </vt:lpstr>
      <vt:lpstr>FMMI Visual Framework for Effective Implementation of the CACSM</vt:lpstr>
      <vt:lpstr>Focus Math Teaching on Major Clusters (achievethecore.org)</vt:lpstr>
      <vt:lpstr>Content-practice math lessons</vt:lpstr>
      <vt:lpstr>Understand learning progressions of concepts</vt:lpstr>
      <vt:lpstr>Understand learning progressions of tasks</vt:lpstr>
      <vt:lpstr>FMMI Visual Framework for Effective Implementation of the CACSM</vt:lpstr>
      <vt:lpstr>Proactively embedding CAASPP tasks in daily content-practice math lessons</vt:lpstr>
      <vt:lpstr>Grade 3 CAASSP Tasks</vt:lpstr>
      <vt:lpstr>Grade 3 CAASSP Tasks</vt:lpstr>
      <vt:lpstr>Grade 3 CAASSP Tasks</vt:lpstr>
      <vt:lpstr>Grade 3 CAASSP Tasks</vt:lpstr>
      <vt:lpstr>Grade 3 CAASSP Tasks</vt:lpstr>
      <vt:lpstr>FMMI Visual Framework for Effective Implementation of the CACSM</vt:lpstr>
      <vt:lpstr>Science of Learning (http://www.deansforimpact.org/pdfs/The_Science_of_Learning.pdf)</vt:lpstr>
      <vt:lpstr>Science of Learning</vt:lpstr>
      <vt:lpstr>Science of Learning</vt:lpstr>
      <vt:lpstr>Science of Learning</vt:lpstr>
      <vt:lpstr>Science of Learning</vt:lpstr>
      <vt:lpstr>How do you use FA process to assist students transition from DOK 1 to DOK 4?  </vt:lpstr>
      <vt:lpstr>Cognitive Rigor Matrix</vt:lpstr>
      <vt:lpstr>Fall 2016 Project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Franklin McKinley Math Initiative: Overview of 5-Day Institute  and Project</dc:title>
  <dc:creator>Ferdinand Rivera</dc:creator>
  <cp:lastModifiedBy>Ferdie Rivera</cp:lastModifiedBy>
  <cp:revision>25</cp:revision>
  <cp:lastPrinted>2016-06-13T00:29:16Z</cp:lastPrinted>
  <dcterms:created xsi:type="dcterms:W3CDTF">2016-06-12T16:27:37Z</dcterms:created>
  <dcterms:modified xsi:type="dcterms:W3CDTF">2016-06-13T00:31:42Z</dcterms:modified>
</cp:coreProperties>
</file>