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7" r:id="rId2"/>
    <p:sldMasterId id="2147483689" r:id="rId3"/>
  </p:sldMasterIdLst>
  <p:notesMasterIdLst>
    <p:notesMasterId r:id="rId29"/>
  </p:notesMasterIdLst>
  <p:handoutMasterIdLst>
    <p:handoutMasterId r:id="rId30"/>
  </p:handoutMasterIdLst>
  <p:sldIdLst>
    <p:sldId id="261" r:id="rId4"/>
    <p:sldId id="277" r:id="rId5"/>
    <p:sldId id="300" r:id="rId6"/>
    <p:sldId id="302" r:id="rId7"/>
    <p:sldId id="301" r:id="rId8"/>
    <p:sldId id="308" r:id="rId9"/>
    <p:sldId id="310" r:id="rId10"/>
    <p:sldId id="311" r:id="rId11"/>
    <p:sldId id="312" r:id="rId12"/>
    <p:sldId id="313" r:id="rId13"/>
    <p:sldId id="322" r:id="rId14"/>
    <p:sldId id="323" r:id="rId15"/>
    <p:sldId id="324" r:id="rId16"/>
    <p:sldId id="325" r:id="rId17"/>
    <p:sldId id="326" r:id="rId18"/>
    <p:sldId id="321" r:id="rId19"/>
    <p:sldId id="294" r:id="rId20"/>
    <p:sldId id="315" r:id="rId21"/>
    <p:sldId id="316" r:id="rId22"/>
    <p:sldId id="317" r:id="rId23"/>
    <p:sldId id="318" r:id="rId24"/>
    <p:sldId id="304" r:id="rId25"/>
    <p:sldId id="319" r:id="rId26"/>
    <p:sldId id="320" r:id="rId27"/>
    <p:sldId id="293" r:id="rId28"/>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75" autoAdjust="0"/>
  </p:normalViewPr>
  <p:slideViewPr>
    <p:cSldViewPr snapToGrid="0" snapToObjects="1">
      <p:cViewPr>
        <p:scale>
          <a:sx n="66" d="100"/>
          <a:sy n="66" d="100"/>
        </p:scale>
        <p:origin x="-9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942F569D-3151-4030-BDA4-A13ECD3298FA}" type="datetimeFigureOut">
              <a:rPr lang="en-US" smtClean="0"/>
              <a:t>6/15/2016</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369D0FCE-EEFF-4020-8962-960868E8ACEA}" type="slidenum">
              <a:rPr lang="en-US" smtClean="0"/>
              <a:t>‹#›</a:t>
            </a:fld>
            <a:endParaRPr lang="en-US"/>
          </a:p>
        </p:txBody>
      </p:sp>
    </p:spTree>
    <p:extLst>
      <p:ext uri="{BB962C8B-B14F-4D97-AF65-F5344CB8AC3E}">
        <p14:creationId xmlns:p14="http://schemas.microsoft.com/office/powerpoint/2010/main" val="266179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EDAB7116-D2E4-4810-9CB2-B8BC591D9316}" type="datetimeFigureOut">
              <a:rPr lang="en-US" smtClean="0"/>
              <a:t>6/15/2016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B3AD562E-44A1-4678-BE76-6E5AB66A1926}" type="slidenum">
              <a:rPr lang="en-US" smtClean="0"/>
              <a:t>‹#›</a:t>
            </a:fld>
            <a:endParaRPr lang="en-US"/>
          </a:p>
        </p:txBody>
      </p:sp>
    </p:spTree>
    <p:extLst>
      <p:ext uri="{BB962C8B-B14F-4D97-AF65-F5344CB8AC3E}">
        <p14:creationId xmlns:p14="http://schemas.microsoft.com/office/powerpoint/2010/main" val="329120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back to the models we have already discussed for multiplication of whole numbers.</a:t>
            </a:r>
          </a:p>
          <a:p>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3</a:t>
            </a:fld>
            <a:endParaRPr lang="en-US"/>
          </a:p>
        </p:txBody>
      </p:sp>
    </p:spTree>
    <p:extLst>
      <p:ext uri="{BB962C8B-B14F-4D97-AF65-F5344CB8AC3E}">
        <p14:creationId xmlns:p14="http://schemas.microsoft.com/office/powerpoint/2010/main" val="368742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Investigate</a:t>
            </a:r>
            <a:r>
              <a:rPr lang="en-US" baseline="0" dirty="0" smtClean="0"/>
              <a:t> other bar model problems in Grade 5 if time.</a:t>
            </a:r>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23</a:t>
            </a:fld>
            <a:endParaRPr lang="en-US"/>
          </a:p>
        </p:txBody>
      </p:sp>
    </p:spTree>
    <p:extLst>
      <p:ext uri="{BB962C8B-B14F-4D97-AF65-F5344CB8AC3E}">
        <p14:creationId xmlns:p14="http://schemas.microsoft.com/office/powerpoint/2010/main" val="226920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back to the models we have already discussed for multiplication of whole numbers.</a:t>
            </a:r>
          </a:p>
          <a:p>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4</a:t>
            </a:fld>
            <a:endParaRPr lang="en-US"/>
          </a:p>
        </p:txBody>
      </p:sp>
    </p:spTree>
    <p:extLst>
      <p:ext uri="{BB962C8B-B14F-4D97-AF65-F5344CB8AC3E}">
        <p14:creationId xmlns:p14="http://schemas.microsoft.com/office/powerpoint/2010/main" val="368742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adapt the set model for fractions? </a:t>
            </a:r>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5</a:t>
            </a:fld>
            <a:endParaRPr lang="en-US"/>
          </a:p>
        </p:txBody>
      </p:sp>
    </p:spTree>
    <p:extLst>
      <p:ext uri="{BB962C8B-B14F-4D97-AF65-F5344CB8AC3E}">
        <p14:creationId xmlns:p14="http://schemas.microsoft.com/office/powerpoint/2010/main" val="309515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noFill/>
          <a:ln/>
        </p:spPr>
        <p:txBody>
          <a:bodyPr lIns="93167" tIns="46585" rIns="93167" bIns="46585"/>
          <a:lstStyle/>
          <a:p>
            <a:pPr>
              <a:spcBef>
                <a:spcPct val="0"/>
              </a:spcBef>
            </a:pPr>
            <a:r>
              <a:rPr lang="en-US" dirty="0" smtClean="0">
                <a:ea typeface="ＭＳ Ｐゴシック" pitchFamily="34" charset="-128"/>
              </a:rPr>
              <a:t>CCSS talks about fractions with different language and emphases than we are used to </a:t>
            </a:r>
            <a:r>
              <a:rPr lang="en-US" dirty="0" smtClean="0">
                <a:latin typeface="Arial"/>
                <a:ea typeface="ＭＳ Ｐゴシック" pitchFamily="34" charset="-128"/>
              </a:rPr>
              <a:t>–</a:t>
            </a:r>
            <a:r>
              <a:rPr lang="en-US" dirty="0" smtClean="0">
                <a:ea typeface="ＭＳ Ｐゴシック" pitchFamily="34" charset="-128"/>
              </a:rPr>
              <a:t> but the meanings of fractions and their symbols have not changed. </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ASK: Talk in groups </a:t>
            </a:r>
            <a:r>
              <a:rPr lang="en-US" dirty="0" smtClean="0">
                <a:latin typeface="Arial"/>
                <a:ea typeface="ＭＳ Ｐゴシック" pitchFamily="34" charset="-128"/>
              </a:rPr>
              <a:t>–</a:t>
            </a:r>
            <a:r>
              <a:rPr lang="en-US" dirty="0" smtClean="0">
                <a:ea typeface="ＭＳ Ｐゴシック" pitchFamily="34" charset="-128"/>
              </a:rPr>
              <a:t> What examples of unit fractions might we use or hear in everyday life?  </a:t>
            </a:r>
            <a:r>
              <a:rPr lang="en-US" dirty="0" smtClean="0">
                <a:latin typeface="Arial"/>
                <a:ea typeface="ＭＳ Ｐゴシック" pitchFamily="34" charset="-128"/>
              </a:rPr>
              <a:t>½</a:t>
            </a:r>
            <a:r>
              <a:rPr lang="en-US" dirty="0" smtClean="0">
                <a:ea typeface="ＭＳ Ｐゴシック" pitchFamily="34" charset="-128"/>
              </a:rPr>
              <a:t> hour; 1/2  of an hour; half time in some sports; measurement </a:t>
            </a:r>
            <a:r>
              <a:rPr lang="en-US" dirty="0" smtClean="0">
                <a:latin typeface="Arial"/>
                <a:ea typeface="ＭＳ Ｐゴシック" pitchFamily="34" charset="-128"/>
              </a:rPr>
              <a:t>–</a:t>
            </a:r>
            <a:r>
              <a:rPr lang="en-US" dirty="0" smtClean="0">
                <a:ea typeface="ＭＳ Ｐゴシック" pitchFamily="34" charset="-128"/>
              </a:rPr>
              <a:t> </a:t>
            </a:r>
            <a:r>
              <a:rPr lang="en-US" dirty="0" smtClean="0">
                <a:latin typeface="Arial"/>
                <a:ea typeface="ＭＳ Ｐゴシック" pitchFamily="34" charset="-128"/>
              </a:rPr>
              <a:t>½</a:t>
            </a:r>
            <a:r>
              <a:rPr lang="en-US" dirty="0" smtClean="0">
                <a:ea typeface="ＭＳ Ｐゴシック" pitchFamily="34" charset="-128"/>
              </a:rPr>
              <a:t> inch etc.                                  Pie sliced into 4 parts  - etc.</a:t>
            </a:r>
          </a:p>
          <a:p>
            <a:pPr>
              <a:spcBef>
                <a:spcPct val="0"/>
              </a:spcBef>
            </a:pPr>
            <a:r>
              <a:rPr lang="en-US" dirty="0" smtClean="0">
                <a:ea typeface="ＭＳ Ｐゴシック" pitchFamily="34" charset="-128"/>
              </a:rPr>
              <a:t>Defining fractions in terms of unit fractions avoids a major conceptual problem, namely, establishing that a fraction is a number. </a:t>
            </a:r>
          </a:p>
          <a:p>
            <a:pPr>
              <a:spcBef>
                <a:spcPct val="0"/>
              </a:spcBef>
            </a:pPr>
            <a:r>
              <a:rPr lang="en-US" dirty="0" smtClean="0">
                <a:ea typeface="ＭＳ Ｐゴシック" pitchFamily="34" charset="-128"/>
              </a:rPr>
              <a:t>A second advantage of defining fractions in terms of unit fractions is that this approach separates the study of the numerator and the denominator of a fraction</a:t>
            </a:r>
            <a:r>
              <a:rPr lang="en-US" b="1" dirty="0" smtClean="0">
                <a:ea typeface="ＭＳ Ｐゴシック" pitchFamily="34" charset="-128"/>
              </a:rPr>
              <a:t>.   Numerators are standard counting numbers</a:t>
            </a:r>
            <a:r>
              <a:rPr lang="en-US" dirty="0" smtClean="0">
                <a:ea typeface="ＭＳ Ｐゴシック" pitchFamily="34" charset="-128"/>
              </a:rPr>
              <a:t> and are used to count unit fractions.</a:t>
            </a:r>
          </a:p>
          <a:p>
            <a:endParaRPr lang="en-US" dirty="0" smtClean="0"/>
          </a:p>
        </p:txBody>
      </p:sp>
      <p:sp>
        <p:nvSpPr>
          <p:cNvPr id="4" name="Slide Number Placeholder 3"/>
          <p:cNvSpPr txBox="1">
            <a:spLocks noGrp="1"/>
          </p:cNvSpPr>
          <p:nvPr/>
        </p:nvSpPr>
        <p:spPr bwMode="auto">
          <a:xfrm>
            <a:off x="3884853" y="8845622"/>
            <a:ext cx="2971593" cy="466650"/>
          </a:xfrm>
          <a:prstGeom prst="rect">
            <a:avLst/>
          </a:prstGeom>
          <a:noFill/>
          <a:ln w="9525">
            <a:noFill/>
            <a:miter lim="800000"/>
            <a:headEnd/>
            <a:tailEnd/>
          </a:ln>
        </p:spPr>
        <p:txBody>
          <a:bodyPr lIns="93167" tIns="46585" rIns="93167" bIns="46585" anchor="b"/>
          <a:lstStyle/>
          <a:p>
            <a:pPr algn="r" defTabSz="914274" fontAlgn="base">
              <a:spcBef>
                <a:spcPct val="0"/>
              </a:spcBef>
              <a:spcAft>
                <a:spcPct val="0"/>
              </a:spcAft>
            </a:pPr>
            <a:fld id="{C851ED3F-EE4F-41D4-8DB3-9A49688F0DEF}" type="slidenum">
              <a:rPr lang="en-US" sz="1200">
                <a:solidFill>
                  <a:prstClr val="black"/>
                </a:solidFill>
                <a:cs typeface="Arial" charset="0"/>
              </a:rPr>
              <a:pPr algn="r" defTabSz="914274" fontAlgn="base">
                <a:spcBef>
                  <a:spcPct val="0"/>
                </a:spcBef>
                <a:spcAft>
                  <a:spcPct val="0"/>
                </a:spcAft>
              </a:pPr>
              <a:t>6</a:t>
            </a:fld>
            <a:endParaRPr lang="en-US" sz="1200">
              <a:solidFill>
                <a:prstClr val="black"/>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D65043-5049-4B14-A9A0-0BD810A2B11D}" type="slidenum">
              <a:rPr lang="en-US" sz="1200">
                <a:solidFill>
                  <a:prstClr val="black"/>
                </a:solidFill>
              </a:rPr>
              <a:pPr/>
              <a:t>12</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111F090-1977-4C19-A99E-B010BE19B51C}" type="slidenum">
              <a:rPr lang="en-US" sz="1200">
                <a:solidFill>
                  <a:prstClr val="black"/>
                </a:solidFill>
              </a:rPr>
              <a:pPr/>
              <a:t>13</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DBFB98-6BB8-40E8-B58D-B71ECB37ADCB}"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81419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 diagrams help reveal the type of problem?</a:t>
            </a:r>
            <a:br>
              <a:rPr lang="en-US" dirty="0" smtClean="0"/>
            </a:br>
            <a:endParaRPr lang="en-US" dirty="0" smtClean="0"/>
          </a:p>
          <a:p>
            <a:r>
              <a:rPr lang="en-US" dirty="0" smtClean="0"/>
              <a:t>How do diagrams help reveal the type of problem?</a:t>
            </a:r>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17</a:t>
            </a:fld>
            <a:endParaRPr lang="en-US"/>
          </a:p>
        </p:txBody>
      </p:sp>
    </p:spTree>
    <p:extLst>
      <p:ext uri="{BB962C8B-B14F-4D97-AF65-F5344CB8AC3E}">
        <p14:creationId xmlns:p14="http://schemas.microsoft.com/office/powerpoint/2010/main" val="415691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Investigate</a:t>
            </a:r>
            <a:r>
              <a:rPr lang="en-US" baseline="0" dirty="0" smtClean="0"/>
              <a:t> other bar model problems in Grade 5 if time.</a:t>
            </a:r>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22</a:t>
            </a:fld>
            <a:endParaRPr lang="en-US"/>
          </a:p>
        </p:txBody>
      </p:sp>
    </p:spTree>
    <p:extLst>
      <p:ext uri="{BB962C8B-B14F-4D97-AF65-F5344CB8AC3E}">
        <p14:creationId xmlns:p14="http://schemas.microsoft.com/office/powerpoint/2010/main" val="226920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07F1F52-DB99-43AA-9F6A-02E68F6E466B}" type="datetimeFigureOut">
              <a:rPr lang="en-US"/>
              <a:pPr>
                <a:defRPr/>
              </a:pPr>
              <a:t>6/15/2016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73F3AD2-42FE-4AF6-BCB1-B3EA0BEAACD9}" type="slidenum">
              <a:rPr lang="en-US"/>
              <a:pPr>
                <a:defRPr/>
              </a:pPr>
              <a:t>‹#›</a:t>
            </a:fld>
            <a:endParaRPr lang="en-US"/>
          </a:p>
        </p:txBody>
      </p:sp>
    </p:spTree>
    <p:extLst>
      <p:ext uri="{BB962C8B-B14F-4D97-AF65-F5344CB8AC3E}">
        <p14:creationId xmlns:p14="http://schemas.microsoft.com/office/powerpoint/2010/main" val="336160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673A7EB9-2119-4E23-A314-2A6E079EE816}" type="datetimeFigureOut">
              <a:rPr lang="en-US">
                <a:solidFill>
                  <a:prstClr val="black"/>
                </a:solidFill>
              </a:rPr>
              <a:pPr>
                <a:defRPr/>
              </a:pPr>
              <a:t>6/15/2016</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0792419-EEE1-4F87-B0F0-2768DA2CA54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47362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5CCE667-236D-4DA1-AEB9-A4AC0ABB4EC1}" type="datetimeFigureOut">
              <a:rPr lang="en-US">
                <a:solidFill>
                  <a:prstClr val="white"/>
                </a:solidFill>
              </a:rPr>
              <a:pPr>
                <a:defRPr/>
              </a:pPr>
              <a:t>6/15/2016</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ABB325A3-F399-4EF1-A00B-91DB72EDFB5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1712692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EBCE725-648A-42A9-8505-C8E0B1C6B37E}" type="datetimeFigureOut">
              <a:rPr lang="en-US">
                <a:solidFill>
                  <a:prstClr val="white"/>
                </a:solidFill>
              </a:rPr>
              <a:pPr>
                <a:defRPr/>
              </a:pPr>
              <a:t>6/15/2016</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F1038F0-3E06-437E-8363-D37206C136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6827090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0CE6B54-6A0F-4BC5-8B7B-C887520E040F}" type="datetimeFigureOut">
              <a:rPr lang="en-US">
                <a:solidFill>
                  <a:prstClr val="black"/>
                </a:solidFill>
              </a:rPr>
              <a:pPr>
                <a:defRPr/>
              </a:pPr>
              <a:t>6/15/2016</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52F16811-9DD1-4140-84F9-2F2D41F998C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457078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88C7843-CA28-45E5-A25A-F8CBED9EF2F7}" type="datetimeFigureOut">
              <a:rPr lang="en-US">
                <a:solidFill>
                  <a:prstClr val="white"/>
                </a:solidFill>
              </a:rPr>
              <a:pPr>
                <a:defRPr/>
              </a:pPr>
              <a:t>6/15/2016</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B39E110E-B644-442C-9832-797E47A964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687684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5789E45-BD40-421B-A95A-8E272FBFD8C3}" type="datetimeFigureOut">
              <a:rPr lang="en-US">
                <a:solidFill>
                  <a:prstClr val="black"/>
                </a:solidFill>
              </a:rPr>
              <a:pPr>
                <a:defRPr/>
              </a:pPr>
              <a:t>6/15/2016</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B40262CD-AB4E-4D6A-AD64-94167C0CAF7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19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81641D8-84D6-4989-8509-AB560C53C74C}" type="datetimeFigureOut">
              <a:rPr lang="en-US">
                <a:solidFill>
                  <a:prstClr val="black"/>
                </a:solidFill>
              </a:rPr>
              <a:pPr>
                <a:defRPr/>
              </a:pPr>
              <a:t>6/15/2016</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98140480-9204-4990-876C-F2603DEADD9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76562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white"/>
              </a:solidFill>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white"/>
              </a:solidFill>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755B953-8A62-4F65-9DCD-DA11630AB532}" type="datetimeFigureOut">
              <a:rPr lang="en-US">
                <a:solidFill>
                  <a:prstClr val="white"/>
                </a:solidFill>
              </a:rPr>
              <a:pPr>
                <a:defRPr/>
              </a:pPr>
              <a:t>6/15/2016</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533ECFA-493C-411B-8357-8EC9AEBD942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1707189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031E02-734E-42C3-B67C-B8806AB9D32A}" type="datetimeFigureOut">
              <a:rPr lang="en-US">
                <a:solidFill>
                  <a:prstClr val="black"/>
                </a:solidFill>
              </a:rPr>
              <a:pPr>
                <a:defRPr/>
              </a:pPr>
              <a:t>6/15/2016</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5CC6E86-D712-4BF1-B45D-4C8217D6438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7259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02561B-E6E3-4764-BAF4-09A87D887E87}" type="datetimeFigureOut">
              <a:rPr lang="en-US">
                <a:solidFill>
                  <a:prstClr val="black"/>
                </a:solidFill>
              </a:rPr>
              <a:pPr>
                <a:defRPr/>
              </a:pPr>
              <a:t>6/15/2016</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3CD3F85-E151-476A-9E29-FA55343D2D6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14074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09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0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897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139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622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74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50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958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98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782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EF7F3-8FB9-4455-9D2C-94E374E5266F}"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437486-8CEA-4ACA-A03E-395FAF6146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1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B5FA3-46C9-4E4C-9131-07FEF6A80F3B}"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AB5FA3-46C9-4E4C-9131-07FEF6A80F3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AB5FA3-46C9-4E4C-9131-07FEF6A80F3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AB5FA3-46C9-4E4C-9131-07FEF6A80F3B}"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5FA3-46C9-4E4C-9131-07FEF6A80F3B}"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CAB5FA3-46C9-4E4C-9131-07FEF6A80F3B}" type="datetimeFigureOut">
              <a:rPr lang="en-US" smtClean="0"/>
              <a:t>6/15/2016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E18EFBA-9B86-874B-98FB-5BC6D3956C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defTabSz="914400">
              <a:defRPr/>
            </a:pPr>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defTabSz="914400">
              <a:defRPr/>
            </a:pPr>
            <a:fld id="{67604858-BC24-4A40-B782-01BB8ACF19D0}" type="datetimeFigureOut">
              <a:rPr lang="en-US">
                <a:solidFill>
                  <a:prstClr val="black"/>
                </a:solidFill>
              </a:rPr>
              <a:pPr defTabSz="914400">
                <a:defRPr/>
              </a:pPr>
              <a:t>6/15/2016</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defTabSz="914400">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defTabSz="914400">
              <a:defRPr/>
            </a:pPr>
            <a:fld id="{4349131C-B67E-4B47-9CAA-6E2EF6744D4A}" type="slidenum">
              <a:rPr lang="en-US">
                <a:solidFill>
                  <a:prstClr val="black"/>
                </a:solidFill>
              </a:rPr>
              <a:pPr defTabSz="914400">
                <a:defRPr/>
              </a:pPr>
              <a:t>‹#›</a:t>
            </a:fld>
            <a:endParaRPr lang="en-US">
              <a:solidFill>
                <a:prstClr val="black"/>
              </a:solidFill>
            </a:endParaRPr>
          </a:p>
        </p:txBody>
      </p:sp>
    </p:spTree>
    <p:extLst>
      <p:ext uri="{BB962C8B-B14F-4D97-AF65-F5344CB8AC3E}">
        <p14:creationId xmlns:p14="http://schemas.microsoft.com/office/powerpoint/2010/main" val="37471235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09EF7F3-8FB9-4455-9D2C-94E374E5266F}" type="datetimeFigureOut">
              <a:rPr lang="en-US" smtClean="0">
                <a:solidFill>
                  <a:prstClr val="black">
                    <a:tint val="75000"/>
                  </a:prstClr>
                </a:solidFill>
              </a:rPr>
              <a:pPr defTabSz="914400"/>
              <a:t>6/15/2016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437486-8CEA-4ACA-A03E-395FAF6146F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919713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3.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18.e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7.emf"/><Relationship Id="rId4" Type="http://schemas.openxmlformats.org/officeDocument/2006/relationships/oleObject" Target="../embeddings/oleObject5.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097550"/>
          </a:xfrm>
        </p:spPr>
        <p:txBody>
          <a:bodyPr/>
          <a:lstStyle/>
          <a:p>
            <a:r>
              <a:rPr lang="en-US" dirty="0" smtClean="0"/>
              <a:t>Franklin-McKinley/SJSU Math Institute</a:t>
            </a:r>
            <a:br>
              <a:rPr lang="en-US" dirty="0" smtClean="0"/>
            </a:br>
            <a:r>
              <a:rPr lang="en-US" dirty="0" smtClean="0"/>
              <a:t>Thursday, June 16, 2016</a:t>
            </a:r>
            <a:endParaRPr lang="en-US" dirty="0"/>
          </a:p>
        </p:txBody>
      </p:sp>
      <p:sp>
        <p:nvSpPr>
          <p:cNvPr id="3" name="Subtitle 2"/>
          <p:cNvSpPr>
            <a:spLocks noGrp="1"/>
          </p:cNvSpPr>
          <p:nvPr>
            <p:ph type="subTitle" idx="1"/>
          </p:nvPr>
        </p:nvSpPr>
        <p:spPr>
          <a:xfrm flipV="1">
            <a:off x="1226669" y="5033800"/>
            <a:ext cx="649815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1106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5 Standards</a:t>
            </a:r>
            <a:endParaRPr lang="en-US" dirty="0"/>
          </a:p>
        </p:txBody>
      </p:sp>
      <p:sp>
        <p:nvSpPr>
          <p:cNvPr id="3" name="Content Placeholder 2"/>
          <p:cNvSpPr>
            <a:spLocks noGrp="1"/>
          </p:cNvSpPr>
          <p:nvPr>
            <p:ph idx="1"/>
          </p:nvPr>
        </p:nvSpPr>
        <p:spPr/>
        <p:txBody>
          <a:bodyPr/>
          <a:lstStyle/>
          <a:p>
            <a:pPr marL="0" indent="0">
              <a:buNone/>
            </a:pPr>
            <a:r>
              <a:rPr lang="en-US" dirty="0"/>
              <a:t>Apply and extend previous understandings of multiplication to multiply a fraction or whole number by a fraction</a:t>
            </a:r>
            <a:r>
              <a:rPr lang="en-US" dirty="0" smtClean="0"/>
              <a:t>.</a:t>
            </a:r>
          </a:p>
          <a:p>
            <a:pPr marL="0" indent="0">
              <a:buNone/>
            </a:pPr>
            <a:endParaRPr lang="en-US" dirty="0"/>
          </a:p>
          <a:p>
            <a:pPr marL="0" indent="0">
              <a:buNone/>
            </a:pPr>
            <a:r>
              <a:rPr lang="en-US" dirty="0"/>
              <a:t>Solve real-world problems involving multiplication of fractions and mixed numbers, e.g., by using </a:t>
            </a:r>
            <a:r>
              <a:rPr lang="en-US" u="sng" dirty="0"/>
              <a:t>visual fraction models</a:t>
            </a:r>
            <a:r>
              <a:rPr lang="en-US" dirty="0"/>
              <a:t> or equations to represent the problem.</a:t>
            </a:r>
          </a:p>
        </p:txBody>
      </p:sp>
    </p:spTree>
    <p:extLst>
      <p:ext uri="{BB962C8B-B14F-4D97-AF65-F5344CB8AC3E}">
        <p14:creationId xmlns:p14="http://schemas.microsoft.com/office/powerpoint/2010/main" val="321922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defRPr/>
            </a:pPr>
            <a:r>
              <a:rPr lang="en-US" dirty="0" smtClean="0">
                <a:effectLst/>
              </a:rPr>
              <a:t>The Importance of Context</a:t>
            </a:r>
          </a:p>
        </p:txBody>
      </p:sp>
      <p:sp>
        <p:nvSpPr>
          <p:cNvPr id="230403" name="Rectangle 3"/>
          <p:cNvSpPr>
            <a:spLocks noGrp="1" noChangeArrowheads="1"/>
          </p:cNvSpPr>
          <p:nvPr>
            <p:ph type="body" idx="1"/>
          </p:nvPr>
        </p:nvSpPr>
        <p:spPr>
          <a:xfrm>
            <a:off x="838200" y="1905000"/>
            <a:ext cx="8077200" cy="3810000"/>
          </a:xfrm>
        </p:spPr>
        <p:txBody>
          <a:bodyPr/>
          <a:lstStyle/>
          <a:p>
            <a:pPr>
              <a:buFontTx/>
              <a:buChar char="•"/>
              <a:defRPr/>
            </a:pPr>
            <a:r>
              <a:rPr lang="en-US" dirty="0" smtClean="0">
                <a:effectLst/>
              </a:rPr>
              <a:t>Builds meaning for operations</a:t>
            </a:r>
          </a:p>
          <a:p>
            <a:pPr>
              <a:buFontTx/>
              <a:buChar char="•"/>
              <a:defRPr/>
            </a:pPr>
            <a:r>
              <a:rPr lang="en-US" dirty="0" smtClean="0">
                <a:effectLst/>
              </a:rPr>
              <a:t>Develops understanding of and helps illustrate the relationships among operations</a:t>
            </a:r>
          </a:p>
          <a:p>
            <a:pPr>
              <a:buFontTx/>
              <a:buChar char="•"/>
              <a:defRPr/>
            </a:pPr>
            <a:r>
              <a:rPr lang="en-US" dirty="0" smtClean="0">
                <a:effectLst/>
              </a:rPr>
              <a:t>Allows for a variety of approaches to solving a problem</a:t>
            </a:r>
          </a:p>
          <a:p>
            <a:pPr>
              <a:buFontTx/>
              <a:buChar char="•"/>
              <a:defRPr/>
            </a:pPr>
            <a:endParaRPr lang="en-US" dirty="0" smtClean="0">
              <a:effectLst/>
            </a:endParaRPr>
          </a:p>
        </p:txBody>
      </p:sp>
      <p:sp>
        <p:nvSpPr>
          <p:cNvPr id="4" name="Slide Number Placeholder 1"/>
          <p:cNvSpPr>
            <a:spLocks noGrp="1"/>
          </p:cNvSpPr>
          <p:nvPr>
            <p:ph type="sldNum" sz="quarter" idx="10"/>
          </p:nvPr>
        </p:nvSpPr>
        <p:spPr/>
        <p:txBody>
          <a:bodyPr/>
          <a:lstStyle/>
          <a:p>
            <a:pPr>
              <a:defRPr/>
            </a:pPr>
            <a:fld id="{332A1E7F-34BB-41EB-B616-71A3A2276249}"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20752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en-US" dirty="0" smtClean="0"/>
              <a:t>Contexts for Modeling Multiplication of Fractions</a:t>
            </a:r>
            <a:endParaRPr lang="en-US" dirty="0"/>
          </a:p>
        </p:txBody>
      </p:sp>
      <p:sp>
        <p:nvSpPr>
          <p:cNvPr id="2" name="Slide Number Placeholder 1"/>
          <p:cNvSpPr>
            <a:spLocks noGrp="1"/>
          </p:cNvSpPr>
          <p:nvPr>
            <p:ph type="sldNum" sz="quarter" idx="10"/>
          </p:nvPr>
        </p:nvSpPr>
        <p:spPr/>
        <p:txBody>
          <a:bodyPr/>
          <a:lstStyle/>
          <a:p>
            <a:pPr>
              <a:defRPr/>
            </a:pPr>
            <a:fld id="{708AEF02-2256-4DDC-86F7-6BF3FA1F0ACC}" type="slidenum">
              <a:rPr lang="en-US" smtClean="0">
                <a:solidFill>
                  <a:prstClr val="black">
                    <a:tint val="75000"/>
                  </a:prstClr>
                </a:solidFill>
              </a:rPr>
              <a:pPr>
                <a:defRPr/>
              </a:pPr>
              <a:t>12</a:t>
            </a:fld>
            <a:endParaRPr lang="en-US">
              <a:solidFill>
                <a:prstClr val="black">
                  <a:tint val="75000"/>
                </a:prstClr>
              </a:solidFill>
            </a:endParaRPr>
          </a:p>
        </p:txBody>
      </p:sp>
      <p:sp>
        <p:nvSpPr>
          <p:cNvPr id="73732" name="TextBox 4"/>
          <p:cNvSpPr txBox="1">
            <a:spLocks noChangeArrowheads="1"/>
          </p:cNvSpPr>
          <p:nvPr/>
        </p:nvSpPr>
        <p:spPr bwMode="auto">
          <a:xfrm>
            <a:off x="609600" y="1752600"/>
            <a:ext cx="7696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sz="2800" dirty="0">
                <a:solidFill>
                  <a:prstClr val="black"/>
                </a:solidFill>
                <a:latin typeface="Calibri"/>
              </a:rPr>
              <a:t>The Andersons had pizza for dinner, and there was one-half of a pizza left over.  Their three boys each ate </a:t>
            </a:r>
            <a:r>
              <a:rPr lang="en-US" sz="2800" dirty="0" smtClean="0">
                <a:solidFill>
                  <a:prstClr val="black"/>
                </a:solidFill>
                <a:latin typeface="Calibri"/>
              </a:rPr>
              <a:t>one-third </a:t>
            </a:r>
            <a:r>
              <a:rPr lang="en-US" sz="2800" dirty="0">
                <a:solidFill>
                  <a:prstClr val="black"/>
                </a:solidFill>
                <a:latin typeface="Calibri"/>
              </a:rPr>
              <a:t>of the leftovers for a late night snack.  </a:t>
            </a:r>
          </a:p>
          <a:p>
            <a:pPr defTabSz="914400" eaLnBrk="1" hangingPunct="1"/>
            <a:endParaRPr lang="en-US" sz="2800" dirty="0">
              <a:solidFill>
                <a:prstClr val="black"/>
              </a:solidFill>
              <a:latin typeface="Calibri"/>
            </a:endParaRPr>
          </a:p>
          <a:p>
            <a:pPr defTabSz="914400" eaLnBrk="1" hangingPunct="1"/>
            <a:r>
              <a:rPr lang="en-US" sz="2800" dirty="0">
                <a:solidFill>
                  <a:prstClr val="black"/>
                </a:solidFill>
                <a:latin typeface="Calibri"/>
              </a:rPr>
              <a:t>How much of the original pizza did each boy get for snack?</a:t>
            </a:r>
          </a:p>
        </p:txBody>
      </p:sp>
    </p:spTree>
    <p:extLst>
      <p:ext uri="{BB962C8B-B14F-4D97-AF65-F5344CB8AC3E}">
        <p14:creationId xmlns:p14="http://schemas.microsoft.com/office/powerpoint/2010/main" val="178555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381125" y="1466850"/>
            <a:ext cx="4943475" cy="4905375"/>
            <a:chOff x="870" y="924"/>
            <a:chExt cx="3114" cy="3090"/>
          </a:xfrm>
        </p:grpSpPr>
        <p:grpSp>
          <p:nvGrpSpPr>
            <p:cNvPr id="3086" name="Group 18"/>
            <p:cNvGrpSpPr>
              <a:grpSpLocks/>
            </p:cNvGrpSpPr>
            <p:nvPr/>
          </p:nvGrpSpPr>
          <p:grpSpPr bwMode="auto">
            <a:xfrm>
              <a:off x="870" y="924"/>
              <a:ext cx="3114" cy="3090"/>
              <a:chOff x="900" y="924"/>
              <a:chExt cx="3114" cy="3090"/>
            </a:xfrm>
          </p:grpSpPr>
          <p:pic>
            <p:nvPicPr>
              <p:cNvPr id="3088" name="Picture 16" descr="pizza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6467">
                <a:off x="900" y="924"/>
                <a:ext cx="3114" cy="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9" name="Straight Connector 7"/>
              <p:cNvCxnSpPr>
                <a:cxnSpLocks noChangeShapeType="1"/>
              </p:cNvCxnSpPr>
              <p:nvPr/>
            </p:nvCxnSpPr>
            <p:spPr bwMode="auto">
              <a:xfrm>
                <a:off x="1585" y="1656"/>
                <a:ext cx="1799" cy="17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3087" name="Oval 4"/>
            <p:cNvSpPr>
              <a:spLocks noChangeArrowheads="1"/>
            </p:cNvSpPr>
            <p:nvPr/>
          </p:nvSpPr>
          <p:spPr bwMode="auto">
            <a:xfrm>
              <a:off x="1200" y="1296"/>
              <a:ext cx="2544" cy="2496"/>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a:solidFill>
                  <a:prstClr val="black"/>
                </a:solidFill>
              </a:endParaRPr>
            </a:p>
          </p:txBody>
        </p:sp>
      </p:grpSp>
      <p:sp>
        <p:nvSpPr>
          <p:cNvPr id="3" name="Slide Number Placeholder 2"/>
          <p:cNvSpPr>
            <a:spLocks noGrp="1"/>
          </p:cNvSpPr>
          <p:nvPr>
            <p:ph type="sldNum" sz="quarter" idx="10"/>
          </p:nvPr>
        </p:nvSpPr>
        <p:spPr/>
        <p:txBody>
          <a:bodyPr/>
          <a:lstStyle/>
          <a:p>
            <a:pPr>
              <a:defRPr/>
            </a:pPr>
            <a:fld id="{FE6170E5-F827-485A-91CF-01047987BCDA}" type="slidenum">
              <a:rPr lang="en-US" smtClean="0">
                <a:solidFill>
                  <a:prstClr val="black">
                    <a:tint val="75000"/>
                  </a:prstClr>
                </a:solidFill>
              </a:rPr>
              <a:pPr>
                <a:defRPr/>
              </a:pPr>
              <a:t>13</a:t>
            </a:fld>
            <a:endParaRPr lang="en-US">
              <a:solidFill>
                <a:prstClr val="black">
                  <a:tint val="75000"/>
                </a:prstClr>
              </a:solidFill>
            </a:endParaRPr>
          </a:p>
        </p:txBody>
      </p:sp>
      <p:cxnSp>
        <p:nvCxnSpPr>
          <p:cNvPr id="10" name="Straight Connector 9"/>
          <p:cNvCxnSpPr>
            <a:cxnSpLocks noChangeShapeType="1"/>
          </p:cNvCxnSpPr>
          <p:nvPr/>
        </p:nvCxnSpPr>
        <p:spPr bwMode="auto">
          <a:xfrm rot="10800000" flipV="1">
            <a:off x="1933575" y="4038600"/>
            <a:ext cx="1981200" cy="533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flipV="1">
            <a:off x="3914775" y="3505200"/>
            <a:ext cx="1981200" cy="533400"/>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rot="5400000" flipH="1" flipV="1">
            <a:off x="3184525" y="2787650"/>
            <a:ext cx="1917700" cy="457200"/>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65548" name="Text Box 12"/>
          <p:cNvSpPr txBox="1">
            <a:spLocks noChangeArrowheads="1"/>
          </p:cNvSpPr>
          <p:nvPr/>
        </p:nvSpPr>
        <p:spPr bwMode="auto">
          <a:xfrm>
            <a:off x="0" y="137160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spcBef>
                <a:spcPct val="50000"/>
              </a:spcBef>
            </a:pPr>
            <a:r>
              <a:rPr lang="en-US" sz="2300" b="1">
                <a:solidFill>
                  <a:prstClr val="black"/>
                </a:solidFill>
              </a:rPr>
              <a:t>One-third of one-half of a pizza is equal to one-sixth of a pizza.</a:t>
            </a:r>
          </a:p>
        </p:txBody>
      </p:sp>
      <p:graphicFrame>
        <p:nvGraphicFramePr>
          <p:cNvPr id="67603" name="Object 19"/>
          <p:cNvGraphicFramePr>
            <a:graphicFrameLocks noChangeAspect="1"/>
          </p:cNvGraphicFramePr>
          <p:nvPr/>
        </p:nvGraphicFramePr>
        <p:xfrm>
          <a:off x="3355975" y="163513"/>
          <a:ext cx="1589088" cy="1182687"/>
        </p:xfrm>
        <a:graphic>
          <a:graphicData uri="http://schemas.openxmlformats.org/presentationml/2006/ole">
            <mc:AlternateContent xmlns:mc="http://schemas.openxmlformats.org/markup-compatibility/2006">
              <mc:Choice xmlns:v="urn:schemas-microsoft-com:vml" Requires="v">
                <p:oleObj spid="_x0000_s1026" name="Equation" r:id="rId5" imgW="545760" imgH="406080" progId="Equation.3">
                  <p:embed/>
                </p:oleObj>
              </mc:Choice>
              <mc:Fallback>
                <p:oleObj name="Equation" r:id="rId5" imgW="54576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975" y="163513"/>
                        <a:ext cx="1589088" cy="118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04" name="Object 20"/>
          <p:cNvGraphicFramePr>
            <a:graphicFrameLocks noChangeAspect="1"/>
          </p:cNvGraphicFramePr>
          <p:nvPr/>
        </p:nvGraphicFramePr>
        <p:xfrm>
          <a:off x="5130800" y="163513"/>
          <a:ext cx="481013" cy="1182687"/>
        </p:xfrm>
        <a:graphic>
          <a:graphicData uri="http://schemas.openxmlformats.org/presentationml/2006/ole">
            <mc:AlternateContent xmlns:mc="http://schemas.openxmlformats.org/markup-compatibility/2006">
              <mc:Choice xmlns:v="urn:schemas-microsoft-com:vml" Requires="v">
                <p:oleObj spid="_x0000_s1027" name="Equation" r:id="rId7" imgW="164880" imgH="406080" progId="Equation.3">
                  <p:embed/>
                </p:oleObj>
              </mc:Choice>
              <mc:Fallback>
                <p:oleObj name="Equation" r:id="rId7" imgW="16488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0800" y="163513"/>
                        <a:ext cx="481013" cy="118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607" name="Picture 23" descr="circle_onesixth"/>
          <p:cNvPicPr>
            <a:picLocks noChangeAspect="1" noChangeArrowheads="1"/>
          </p:cNvPicPr>
          <p:nvPr/>
        </p:nvPicPr>
        <p:blipFill>
          <a:blip r:embed="rId9">
            <a:extLst>
              <a:ext uri="{28A0092B-C50C-407E-A947-70E740481C1C}">
                <a14:useLocalDpi xmlns:a14="http://schemas.microsoft.com/office/drawing/2010/main" val="0"/>
              </a:ext>
            </a:extLst>
          </a:blip>
          <a:srcRect l="26242" t="48544" r="45018" b="13319"/>
          <a:stretch>
            <a:fillRect/>
          </a:stretch>
        </p:blipFill>
        <p:spPr bwMode="auto">
          <a:xfrm rot="4512275">
            <a:off x="2184400" y="4064000"/>
            <a:ext cx="218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6" name="Picture 22" descr="circle_onesixth"/>
          <p:cNvPicPr>
            <a:picLocks noChangeAspect="1" noChangeArrowheads="1"/>
          </p:cNvPicPr>
          <p:nvPr/>
        </p:nvPicPr>
        <p:blipFill>
          <a:blip r:embed="rId9">
            <a:extLst>
              <a:ext uri="{28A0092B-C50C-407E-A947-70E740481C1C}">
                <a14:useLocalDpi xmlns:a14="http://schemas.microsoft.com/office/drawing/2010/main" val="0"/>
              </a:ext>
            </a:extLst>
          </a:blip>
          <a:srcRect l="26242" t="48544" r="45018" b="13319"/>
          <a:stretch>
            <a:fillRect/>
          </a:stretch>
        </p:blipFill>
        <p:spPr bwMode="auto">
          <a:xfrm rot="900810">
            <a:off x="3454400" y="4038600"/>
            <a:ext cx="218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cxnSpLocks noChangeShapeType="1"/>
          </p:cNvCxnSpPr>
          <p:nvPr/>
        </p:nvCxnSpPr>
        <p:spPr bwMode="auto">
          <a:xfrm rot="5400000">
            <a:off x="2625725" y="4730750"/>
            <a:ext cx="2044700" cy="533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499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67603"/>
                                        </p:tgtEl>
                                        <p:attrNameLst>
                                          <p:attrName>style.visibility</p:attrName>
                                        </p:attrNameLst>
                                      </p:cBhvr>
                                      <p:to>
                                        <p:strVal val="visible"/>
                                      </p:to>
                                    </p:set>
                                    <p:anim calcmode="lin" valueType="num">
                                      <p:cBhvr additive="base">
                                        <p:cTn id="7" dur="500" fill="hold"/>
                                        <p:tgtEl>
                                          <p:spTgt spid="67603"/>
                                        </p:tgtEl>
                                        <p:attrNameLst>
                                          <p:attrName>ppt_x</p:attrName>
                                        </p:attrNameLst>
                                      </p:cBhvr>
                                      <p:tavLst>
                                        <p:tav tm="0">
                                          <p:val>
                                            <p:strVal val="0-#ppt_w/2"/>
                                          </p:val>
                                        </p:tav>
                                        <p:tav tm="100000">
                                          <p:val>
                                            <p:strVal val="#ppt_x"/>
                                          </p:val>
                                        </p:tav>
                                      </p:tavLst>
                                    </p:anim>
                                    <p:anim calcmode="lin" valueType="num">
                                      <p:cBhvr additive="base">
                                        <p:cTn id="8" dur="500" fill="hold"/>
                                        <p:tgtEl>
                                          <p:spTgt spid="67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7606"/>
                                        </p:tgtEl>
                                        <p:attrNameLst>
                                          <p:attrName>style.visibility</p:attrName>
                                        </p:attrNameLst>
                                      </p:cBhvr>
                                      <p:to>
                                        <p:strVal val="visible"/>
                                      </p:to>
                                    </p:set>
                                    <p:animEffect transition="in" filter="fade">
                                      <p:cBhvr>
                                        <p:cTn id="37" dur="2000"/>
                                        <p:tgtEl>
                                          <p:spTgt spid="67606"/>
                                        </p:tgtEl>
                                      </p:cBhvr>
                                    </p:animEffect>
                                  </p:childTnLst>
                                </p:cTn>
                              </p:par>
                              <p:par>
                                <p:cTn id="38" presetID="10" presetClass="entr" presetSubtype="0" fill="hold" nodeType="withEffect">
                                  <p:stCondLst>
                                    <p:cond delay="0"/>
                                  </p:stCondLst>
                                  <p:childTnLst>
                                    <p:set>
                                      <p:cBhvr>
                                        <p:cTn id="39" dur="1" fill="hold">
                                          <p:stCondLst>
                                            <p:cond delay="0"/>
                                          </p:stCondLst>
                                        </p:cTn>
                                        <p:tgtEl>
                                          <p:spTgt spid="67607"/>
                                        </p:tgtEl>
                                        <p:attrNameLst>
                                          <p:attrName>style.visibility</p:attrName>
                                        </p:attrNameLst>
                                      </p:cBhvr>
                                      <p:to>
                                        <p:strVal val="visible"/>
                                      </p:to>
                                    </p:set>
                                    <p:animEffect transition="in" filter="fade">
                                      <p:cBhvr>
                                        <p:cTn id="40" dur="2000"/>
                                        <p:tgtEl>
                                          <p:spTgt spid="6760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67604"/>
                                        </p:tgtEl>
                                        <p:attrNameLst>
                                          <p:attrName>style.visibility</p:attrName>
                                        </p:attrNameLst>
                                      </p:cBhvr>
                                      <p:to>
                                        <p:strVal val="visible"/>
                                      </p:to>
                                    </p:set>
                                    <p:anim calcmode="lin" valueType="num">
                                      <p:cBhvr additive="base">
                                        <p:cTn id="45" dur="500" fill="hold"/>
                                        <p:tgtEl>
                                          <p:spTgt spid="67604"/>
                                        </p:tgtEl>
                                        <p:attrNameLst>
                                          <p:attrName>ppt_x</p:attrName>
                                        </p:attrNameLst>
                                      </p:cBhvr>
                                      <p:tavLst>
                                        <p:tav tm="0">
                                          <p:val>
                                            <p:strVal val="1+#ppt_w/2"/>
                                          </p:val>
                                        </p:tav>
                                        <p:tav tm="100000">
                                          <p:val>
                                            <p:strVal val="#ppt_x"/>
                                          </p:val>
                                        </p:tav>
                                      </p:tavLst>
                                    </p:anim>
                                    <p:anim calcmode="lin" valueType="num">
                                      <p:cBhvr additive="base">
                                        <p:cTn id="46" dur="500" fill="hold"/>
                                        <p:tgtEl>
                                          <p:spTgt spid="6760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5548"/>
                                        </p:tgtEl>
                                        <p:attrNameLst>
                                          <p:attrName>style.visibility</p:attrName>
                                        </p:attrNameLst>
                                      </p:cBhvr>
                                      <p:to>
                                        <p:strVal val="visible"/>
                                      </p:to>
                                    </p:set>
                                    <p:anim calcmode="lin" valueType="num">
                                      <p:cBhvr additive="base">
                                        <p:cTn id="51" dur="500" fill="hold"/>
                                        <p:tgtEl>
                                          <p:spTgt spid="65548"/>
                                        </p:tgtEl>
                                        <p:attrNameLst>
                                          <p:attrName>ppt_x</p:attrName>
                                        </p:attrNameLst>
                                      </p:cBhvr>
                                      <p:tavLst>
                                        <p:tav tm="0">
                                          <p:val>
                                            <p:strVal val="#ppt_x"/>
                                          </p:val>
                                        </p:tav>
                                        <p:tav tm="100000">
                                          <p:val>
                                            <p:strVal val="#ppt_x"/>
                                          </p:val>
                                        </p:tav>
                                      </p:tavLst>
                                    </p:anim>
                                    <p:anim calcmode="lin" valueType="num">
                                      <p:cBhvr additive="base">
                                        <p:cTn id="52" dur="500" fill="hold"/>
                                        <p:tgtEl>
                                          <p:spTgt spid="65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pPr>
              <a:defRPr/>
            </a:pPr>
            <a:r>
              <a:rPr lang="en-US" sz="3600" smtClean="0">
                <a:effectLst/>
              </a:rPr>
              <a:t>Another Context for </a:t>
            </a:r>
            <a:br>
              <a:rPr lang="en-US" sz="3600" smtClean="0">
                <a:effectLst/>
              </a:rPr>
            </a:br>
            <a:r>
              <a:rPr lang="en-US" sz="3600" smtClean="0">
                <a:effectLst/>
              </a:rPr>
              <a:t>Multiplication of Fractions</a:t>
            </a:r>
          </a:p>
        </p:txBody>
      </p:sp>
      <p:sp>
        <p:nvSpPr>
          <p:cNvPr id="236547" name="Rectangle 3"/>
          <p:cNvSpPr>
            <a:spLocks noGrp="1" noChangeArrowheads="1"/>
          </p:cNvSpPr>
          <p:nvPr>
            <p:ph type="body" idx="1"/>
          </p:nvPr>
        </p:nvSpPr>
        <p:spPr/>
        <p:txBody>
          <a:bodyPr/>
          <a:lstStyle/>
          <a:p>
            <a:pPr>
              <a:lnSpc>
                <a:spcPct val="90000"/>
              </a:lnSpc>
              <a:defRPr/>
            </a:pPr>
            <a:r>
              <a:rPr lang="en-US" sz="3200" dirty="0" smtClean="0">
                <a:effectLst/>
              </a:rPr>
              <a:t>Mrs. Jones has 24 gold stickers that she bought to put on perfect test papers.  She took    of the stickers out of the package, and then she used    of that half on the papers. </a:t>
            </a:r>
          </a:p>
          <a:p>
            <a:pPr>
              <a:lnSpc>
                <a:spcPct val="90000"/>
              </a:lnSpc>
              <a:defRPr/>
            </a:pPr>
            <a:endParaRPr lang="en-US" sz="3200" dirty="0" smtClean="0">
              <a:effectLst/>
            </a:endParaRPr>
          </a:p>
          <a:p>
            <a:pPr>
              <a:lnSpc>
                <a:spcPct val="90000"/>
              </a:lnSpc>
              <a:defRPr/>
            </a:pPr>
            <a:r>
              <a:rPr lang="en-US" sz="3200" dirty="0" smtClean="0">
                <a:effectLst/>
              </a:rPr>
              <a:t>What fraction of the 24 stickers did she use on the perfect test papers?</a:t>
            </a:r>
          </a:p>
        </p:txBody>
      </p:sp>
      <p:sp>
        <p:nvSpPr>
          <p:cNvPr id="236548" name="AutoShape 4"/>
          <p:cNvSpPr>
            <a:spLocks noChangeArrowheads="1"/>
          </p:cNvSpPr>
          <p:nvPr/>
        </p:nvSpPr>
        <p:spPr bwMode="auto">
          <a:xfrm rot="-1297929">
            <a:off x="7139425" y="580063"/>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graphicFrame>
        <p:nvGraphicFramePr>
          <p:cNvPr id="6146" name="Object 6"/>
          <p:cNvGraphicFramePr>
            <a:graphicFrameLocks noChangeAspect="1"/>
          </p:cNvGraphicFramePr>
          <p:nvPr>
            <p:extLst>
              <p:ext uri="{D42A27DB-BD31-4B8C-83A1-F6EECF244321}">
                <p14:modId xmlns:p14="http://schemas.microsoft.com/office/powerpoint/2010/main" val="637134739"/>
              </p:ext>
            </p:extLst>
          </p:nvPr>
        </p:nvGraphicFramePr>
        <p:xfrm>
          <a:off x="3200400" y="2895600"/>
          <a:ext cx="300037" cy="736600"/>
        </p:xfrm>
        <a:graphic>
          <a:graphicData uri="http://schemas.openxmlformats.org/presentationml/2006/ole">
            <mc:AlternateContent xmlns:mc="http://schemas.openxmlformats.org/markup-compatibility/2006">
              <mc:Choice xmlns:v="urn:schemas-microsoft-com:vml" Requires="v">
                <p:oleObj spid="_x0000_s2050" name="Equation" r:id="rId3" imgW="164880" imgH="406080" progId="Equation.3">
                  <p:embed/>
                </p:oleObj>
              </mc:Choice>
              <mc:Fallback>
                <p:oleObj name="Equation" r:id="rId3" imgW="16488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95600"/>
                        <a:ext cx="300037"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7"/>
          <p:cNvGraphicFramePr>
            <a:graphicFrameLocks noChangeAspect="1"/>
          </p:cNvGraphicFramePr>
          <p:nvPr>
            <p:extLst>
              <p:ext uri="{D42A27DB-BD31-4B8C-83A1-F6EECF244321}">
                <p14:modId xmlns:p14="http://schemas.microsoft.com/office/powerpoint/2010/main" val="2696011997"/>
              </p:ext>
            </p:extLst>
          </p:nvPr>
        </p:nvGraphicFramePr>
        <p:xfrm>
          <a:off x="1676400" y="2362200"/>
          <a:ext cx="300038" cy="736600"/>
        </p:xfrm>
        <a:graphic>
          <a:graphicData uri="http://schemas.openxmlformats.org/presentationml/2006/ole">
            <mc:AlternateContent xmlns:mc="http://schemas.openxmlformats.org/markup-compatibility/2006">
              <mc:Choice xmlns:v="urn:schemas-microsoft-com:vml" Requires="v">
                <p:oleObj spid="_x0000_s2051" name="Equation" r:id="rId5" imgW="164880" imgH="406080" progId="Equation.3">
                  <p:embed/>
                </p:oleObj>
              </mc:Choice>
              <mc:Fallback>
                <p:oleObj name="Equation" r:id="rId5" imgW="16488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362200"/>
                        <a:ext cx="300038"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1"/>
          <p:cNvSpPr>
            <a:spLocks noGrp="1"/>
          </p:cNvSpPr>
          <p:nvPr>
            <p:ph type="sldNum" sz="quarter" idx="10"/>
          </p:nvPr>
        </p:nvSpPr>
        <p:spPr/>
        <p:txBody>
          <a:bodyPr/>
          <a:lstStyle/>
          <a:p>
            <a:pPr>
              <a:defRPr/>
            </a:pPr>
            <a:fld id="{359375C2-761E-49E3-8112-62AD6C1923E0}"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416998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05" name="Rectangle 37"/>
          <p:cNvSpPr>
            <a:spLocks noChangeArrowheads="1"/>
          </p:cNvSpPr>
          <p:nvPr/>
        </p:nvSpPr>
        <p:spPr bwMode="auto">
          <a:xfrm>
            <a:off x="457200" y="1676400"/>
            <a:ext cx="1905000" cy="1562100"/>
          </a:xfrm>
          <a:prstGeom prst="rect">
            <a:avLst/>
          </a:prstGeom>
          <a:solidFill>
            <a:schemeClr val="accent1"/>
          </a:solidFill>
          <a:ln w="9525">
            <a:solidFill>
              <a:schemeClr val="tx1"/>
            </a:solidFill>
            <a:miter lim="800000"/>
            <a:headEnd/>
            <a:tailEnd/>
          </a:ln>
        </p:spPr>
        <p:txBody>
          <a:bodyPr wrap="none" anchor="ctr"/>
          <a:lstStyle/>
          <a:p>
            <a:pPr defTabSz="914400"/>
            <a:endParaRPr lang="en-US">
              <a:solidFill>
                <a:prstClr val="black"/>
              </a:solidFill>
            </a:endParaRPr>
          </a:p>
        </p:txBody>
      </p:sp>
      <p:sp>
        <p:nvSpPr>
          <p:cNvPr id="237571" name="Rectangle 3"/>
          <p:cNvSpPr>
            <a:spLocks noGrp="1" noChangeArrowheads="1"/>
          </p:cNvSpPr>
          <p:nvPr>
            <p:ph type="body" idx="1"/>
          </p:nvPr>
        </p:nvSpPr>
        <p:spPr>
          <a:xfrm>
            <a:off x="457200" y="5257800"/>
            <a:ext cx="6705600" cy="914400"/>
          </a:xfrm>
          <a:solidFill>
            <a:srgbClr val="FF0000"/>
          </a:solidFill>
        </p:spPr>
        <p:txBody>
          <a:bodyPr/>
          <a:lstStyle/>
          <a:p>
            <a:pPr marL="0" indent="0" algn="ctr">
              <a:lnSpc>
                <a:spcPct val="80000"/>
              </a:lnSpc>
              <a:buNone/>
              <a:defRPr/>
            </a:pPr>
            <a:r>
              <a:rPr lang="en-US" sz="2800" dirty="0" smtClean="0">
                <a:solidFill>
                  <a:srgbClr val="FFFFFF"/>
                </a:solidFill>
                <a:effectLst/>
              </a:rPr>
              <a:t>Problems involving discrete items </a:t>
            </a:r>
          </a:p>
          <a:p>
            <a:pPr marL="0" indent="0" algn="ctr">
              <a:lnSpc>
                <a:spcPct val="80000"/>
              </a:lnSpc>
              <a:buNone/>
              <a:defRPr/>
            </a:pPr>
            <a:r>
              <a:rPr lang="en-US" sz="2800" dirty="0" smtClean="0">
                <a:solidFill>
                  <a:srgbClr val="FFFFFF"/>
                </a:solidFill>
                <a:effectLst/>
              </a:rPr>
              <a:t>may be represented with set models.</a:t>
            </a:r>
          </a:p>
        </p:txBody>
      </p:sp>
      <p:sp>
        <p:nvSpPr>
          <p:cNvPr id="237574" name="AutoShape 6"/>
          <p:cNvSpPr>
            <a:spLocks noChangeArrowheads="1"/>
          </p:cNvSpPr>
          <p:nvPr/>
        </p:nvSpPr>
        <p:spPr bwMode="auto">
          <a:xfrm>
            <a:off x="6858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75" name="AutoShape 7"/>
          <p:cNvSpPr>
            <a:spLocks noChangeArrowheads="1"/>
          </p:cNvSpPr>
          <p:nvPr/>
        </p:nvSpPr>
        <p:spPr bwMode="auto">
          <a:xfrm>
            <a:off x="16002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76" name="AutoShape 8"/>
          <p:cNvSpPr>
            <a:spLocks noChangeArrowheads="1"/>
          </p:cNvSpPr>
          <p:nvPr/>
        </p:nvSpPr>
        <p:spPr bwMode="auto">
          <a:xfrm>
            <a:off x="6858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77" name="AutoShape 9"/>
          <p:cNvSpPr>
            <a:spLocks noChangeArrowheads="1"/>
          </p:cNvSpPr>
          <p:nvPr/>
        </p:nvSpPr>
        <p:spPr bwMode="auto">
          <a:xfrm>
            <a:off x="6858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78" name="AutoShape 10"/>
          <p:cNvSpPr>
            <a:spLocks noChangeArrowheads="1"/>
          </p:cNvSpPr>
          <p:nvPr/>
        </p:nvSpPr>
        <p:spPr bwMode="auto">
          <a:xfrm>
            <a:off x="26670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79" name="AutoShape 11"/>
          <p:cNvSpPr>
            <a:spLocks noChangeArrowheads="1"/>
          </p:cNvSpPr>
          <p:nvPr/>
        </p:nvSpPr>
        <p:spPr bwMode="auto">
          <a:xfrm>
            <a:off x="6858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0" name="AutoShape 12"/>
          <p:cNvSpPr>
            <a:spLocks noChangeArrowheads="1"/>
          </p:cNvSpPr>
          <p:nvPr/>
        </p:nvSpPr>
        <p:spPr bwMode="auto">
          <a:xfrm>
            <a:off x="16002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1" name="AutoShape 13"/>
          <p:cNvSpPr>
            <a:spLocks noChangeArrowheads="1"/>
          </p:cNvSpPr>
          <p:nvPr/>
        </p:nvSpPr>
        <p:spPr bwMode="auto">
          <a:xfrm>
            <a:off x="48006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2" name="AutoShape 14"/>
          <p:cNvSpPr>
            <a:spLocks noChangeArrowheads="1"/>
          </p:cNvSpPr>
          <p:nvPr/>
        </p:nvSpPr>
        <p:spPr bwMode="auto">
          <a:xfrm>
            <a:off x="37338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3" name="AutoShape 15"/>
          <p:cNvSpPr>
            <a:spLocks noChangeArrowheads="1"/>
          </p:cNvSpPr>
          <p:nvPr/>
        </p:nvSpPr>
        <p:spPr bwMode="auto">
          <a:xfrm>
            <a:off x="37338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4" name="AutoShape 16"/>
          <p:cNvSpPr>
            <a:spLocks noChangeArrowheads="1"/>
          </p:cNvSpPr>
          <p:nvPr/>
        </p:nvSpPr>
        <p:spPr bwMode="auto">
          <a:xfrm>
            <a:off x="26670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5" name="AutoShape 17"/>
          <p:cNvSpPr>
            <a:spLocks noChangeArrowheads="1"/>
          </p:cNvSpPr>
          <p:nvPr/>
        </p:nvSpPr>
        <p:spPr bwMode="auto">
          <a:xfrm>
            <a:off x="48006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6" name="AutoShape 18"/>
          <p:cNvSpPr>
            <a:spLocks noChangeArrowheads="1"/>
          </p:cNvSpPr>
          <p:nvPr/>
        </p:nvSpPr>
        <p:spPr bwMode="auto">
          <a:xfrm>
            <a:off x="26670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7" name="AutoShape 19"/>
          <p:cNvSpPr>
            <a:spLocks noChangeArrowheads="1"/>
          </p:cNvSpPr>
          <p:nvPr/>
        </p:nvSpPr>
        <p:spPr bwMode="auto">
          <a:xfrm>
            <a:off x="5867400" y="25146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8" name="AutoShape 20"/>
          <p:cNvSpPr>
            <a:spLocks noChangeArrowheads="1"/>
          </p:cNvSpPr>
          <p:nvPr/>
        </p:nvSpPr>
        <p:spPr bwMode="auto">
          <a:xfrm>
            <a:off x="16002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89" name="AutoShape 21"/>
          <p:cNvSpPr>
            <a:spLocks noChangeArrowheads="1"/>
          </p:cNvSpPr>
          <p:nvPr/>
        </p:nvSpPr>
        <p:spPr bwMode="auto">
          <a:xfrm>
            <a:off x="37338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0" name="AutoShape 22"/>
          <p:cNvSpPr>
            <a:spLocks noChangeArrowheads="1"/>
          </p:cNvSpPr>
          <p:nvPr/>
        </p:nvSpPr>
        <p:spPr bwMode="auto">
          <a:xfrm>
            <a:off x="16002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1" name="AutoShape 23"/>
          <p:cNvSpPr>
            <a:spLocks noChangeArrowheads="1"/>
          </p:cNvSpPr>
          <p:nvPr/>
        </p:nvSpPr>
        <p:spPr bwMode="auto">
          <a:xfrm>
            <a:off x="58674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2" name="AutoShape 24"/>
          <p:cNvSpPr>
            <a:spLocks noChangeArrowheads="1"/>
          </p:cNvSpPr>
          <p:nvPr/>
        </p:nvSpPr>
        <p:spPr bwMode="auto">
          <a:xfrm>
            <a:off x="26670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3" name="AutoShape 25"/>
          <p:cNvSpPr>
            <a:spLocks noChangeArrowheads="1"/>
          </p:cNvSpPr>
          <p:nvPr/>
        </p:nvSpPr>
        <p:spPr bwMode="auto">
          <a:xfrm>
            <a:off x="4800600" y="3429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4" name="AutoShape 26"/>
          <p:cNvSpPr>
            <a:spLocks noChangeArrowheads="1"/>
          </p:cNvSpPr>
          <p:nvPr/>
        </p:nvSpPr>
        <p:spPr bwMode="auto">
          <a:xfrm>
            <a:off x="5867400" y="16764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5" name="AutoShape 27"/>
          <p:cNvSpPr>
            <a:spLocks noChangeArrowheads="1"/>
          </p:cNvSpPr>
          <p:nvPr/>
        </p:nvSpPr>
        <p:spPr bwMode="auto">
          <a:xfrm>
            <a:off x="37338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6" name="AutoShape 28"/>
          <p:cNvSpPr>
            <a:spLocks noChangeArrowheads="1"/>
          </p:cNvSpPr>
          <p:nvPr/>
        </p:nvSpPr>
        <p:spPr bwMode="auto">
          <a:xfrm>
            <a:off x="48006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7" name="AutoShape 29"/>
          <p:cNvSpPr>
            <a:spLocks noChangeArrowheads="1"/>
          </p:cNvSpPr>
          <p:nvPr/>
        </p:nvSpPr>
        <p:spPr bwMode="auto">
          <a:xfrm>
            <a:off x="5867400" y="4191000"/>
            <a:ext cx="762000" cy="685800"/>
          </a:xfrm>
          <a:prstGeom prst="star5">
            <a:avLst/>
          </a:prstGeom>
          <a:solidFill>
            <a:srgbClr val="FFCC00"/>
          </a:solidFill>
          <a:ln w="9525">
            <a:solidFill>
              <a:schemeClr val="tx1"/>
            </a:solidFill>
            <a:miter lim="800000"/>
            <a:headEnd/>
            <a:tailEnd/>
          </a:ln>
          <a:effectLst/>
        </p:spPr>
        <p:txBody>
          <a:bodyPr wrap="none" anchor="ctr"/>
          <a:lstStyle/>
          <a:p>
            <a:pPr defTabSz="914400">
              <a:defRPr/>
            </a:pPr>
            <a:endParaRPr lang="en-US">
              <a:solidFill>
                <a:prstClr val="black"/>
              </a:solidFill>
            </a:endParaRPr>
          </a:p>
        </p:txBody>
      </p:sp>
      <p:sp>
        <p:nvSpPr>
          <p:cNvPr id="237598" name="Line 30"/>
          <p:cNvSpPr>
            <a:spLocks noChangeShapeType="1"/>
          </p:cNvSpPr>
          <p:nvPr/>
        </p:nvSpPr>
        <p:spPr bwMode="auto">
          <a:xfrm>
            <a:off x="381000" y="3352800"/>
            <a:ext cx="6248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7599" name="Line 31"/>
          <p:cNvSpPr>
            <a:spLocks noChangeShapeType="1"/>
          </p:cNvSpPr>
          <p:nvPr/>
        </p:nvSpPr>
        <p:spPr bwMode="auto">
          <a:xfrm>
            <a:off x="2419350" y="16764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7600" name="Line 32"/>
          <p:cNvSpPr>
            <a:spLocks noChangeShapeType="1"/>
          </p:cNvSpPr>
          <p:nvPr/>
        </p:nvSpPr>
        <p:spPr bwMode="auto">
          <a:xfrm>
            <a:off x="4610100" y="16764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7601" name="Line 33"/>
          <p:cNvSpPr>
            <a:spLocks noChangeShapeType="1"/>
          </p:cNvSpPr>
          <p:nvPr/>
        </p:nvSpPr>
        <p:spPr bwMode="auto">
          <a:xfrm>
            <a:off x="2419350" y="3429000"/>
            <a:ext cx="0" cy="1447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sp>
        <p:nvSpPr>
          <p:cNvPr id="237602" name="Line 34"/>
          <p:cNvSpPr>
            <a:spLocks noChangeShapeType="1"/>
          </p:cNvSpPr>
          <p:nvPr/>
        </p:nvSpPr>
        <p:spPr bwMode="auto">
          <a:xfrm>
            <a:off x="4610100" y="3467100"/>
            <a:ext cx="0" cy="1447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a:endParaRPr lang="en-US">
              <a:solidFill>
                <a:prstClr val="black"/>
              </a:solidFill>
            </a:endParaRPr>
          </a:p>
        </p:txBody>
      </p:sp>
      <p:graphicFrame>
        <p:nvGraphicFramePr>
          <p:cNvPr id="70694" name="Object 38"/>
          <p:cNvGraphicFramePr>
            <a:graphicFrameLocks noChangeAspect="1"/>
          </p:cNvGraphicFramePr>
          <p:nvPr/>
        </p:nvGraphicFramePr>
        <p:xfrm>
          <a:off x="3355975" y="36513"/>
          <a:ext cx="1589088" cy="1182687"/>
        </p:xfrm>
        <a:graphic>
          <a:graphicData uri="http://schemas.openxmlformats.org/presentationml/2006/ole">
            <mc:AlternateContent xmlns:mc="http://schemas.openxmlformats.org/markup-compatibility/2006">
              <mc:Choice xmlns:v="urn:schemas-microsoft-com:vml" Requires="v">
                <p:oleObj spid="_x0000_s3074" name="Equation" r:id="rId4" imgW="545760" imgH="406080" progId="Equation.3">
                  <p:embed/>
                </p:oleObj>
              </mc:Choice>
              <mc:Fallback>
                <p:oleObj name="Equation" r:id="rId4" imgW="54576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975" y="36513"/>
                        <a:ext cx="1589088" cy="118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95" name="Object 39"/>
          <p:cNvGraphicFramePr>
            <a:graphicFrameLocks noChangeAspect="1"/>
          </p:cNvGraphicFramePr>
          <p:nvPr/>
        </p:nvGraphicFramePr>
        <p:xfrm>
          <a:off x="5130800" y="36513"/>
          <a:ext cx="481013" cy="1182687"/>
        </p:xfrm>
        <a:graphic>
          <a:graphicData uri="http://schemas.openxmlformats.org/presentationml/2006/ole">
            <mc:AlternateContent xmlns:mc="http://schemas.openxmlformats.org/markup-compatibility/2006">
              <mc:Choice xmlns:v="urn:schemas-microsoft-com:vml" Requires="v">
                <p:oleObj spid="_x0000_s3075" name="Equation" r:id="rId6" imgW="164880" imgH="406080" progId="Equation.3">
                  <p:embed/>
                </p:oleObj>
              </mc:Choice>
              <mc:Fallback>
                <p:oleObj name="Equation" r:id="rId6" imgW="16488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800" y="36513"/>
                        <a:ext cx="481013" cy="118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1"/>
          <p:cNvGrpSpPr>
            <a:grpSpLocks/>
          </p:cNvGrpSpPr>
          <p:nvPr/>
        </p:nvGrpSpPr>
        <p:grpSpPr bwMode="auto">
          <a:xfrm>
            <a:off x="685800" y="1066800"/>
            <a:ext cx="7772400" cy="533400"/>
            <a:chOff x="432" y="672"/>
            <a:chExt cx="4896" cy="336"/>
          </a:xfrm>
        </p:grpSpPr>
        <p:sp>
          <p:nvSpPr>
            <p:cNvPr id="7207" name="Text Box 35"/>
            <p:cNvSpPr txBox="1">
              <a:spLocks noChangeArrowheads="1"/>
            </p:cNvSpPr>
            <p:nvPr/>
          </p:nvSpPr>
          <p:spPr bwMode="auto">
            <a:xfrm>
              <a:off x="432" y="720"/>
              <a:ext cx="48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ct val="50000"/>
                </a:spcBef>
              </a:pPr>
              <a:r>
                <a:rPr lang="en-US" sz="2000" b="1">
                  <a:solidFill>
                    <a:prstClr val="black"/>
                  </a:solidFill>
                </a:rPr>
                <a:t>One-third of one-half of the 24 stickers is    of the 24 stickers.</a:t>
              </a:r>
            </a:p>
          </p:txBody>
        </p:sp>
        <p:graphicFrame>
          <p:nvGraphicFramePr>
            <p:cNvPr id="7172" name="Object 40"/>
            <p:cNvGraphicFramePr>
              <a:graphicFrameLocks noChangeAspect="1"/>
            </p:cNvGraphicFramePr>
            <p:nvPr/>
          </p:nvGraphicFramePr>
          <p:xfrm>
            <a:off x="3613" y="672"/>
            <a:ext cx="136" cy="336"/>
          </p:xfrm>
          <a:graphic>
            <a:graphicData uri="http://schemas.openxmlformats.org/presentationml/2006/ole">
              <mc:AlternateContent xmlns:mc="http://schemas.openxmlformats.org/markup-compatibility/2006">
                <mc:Choice xmlns:v="urn:schemas-microsoft-com:vml" Requires="v">
                  <p:oleObj spid="_x0000_s3076" name="Equation" r:id="rId8" imgW="164880" imgH="406080" progId="Equation.3">
                    <p:embed/>
                  </p:oleObj>
                </mc:Choice>
                <mc:Fallback>
                  <p:oleObj name="Equation" r:id="rId8" imgW="1648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3" y="672"/>
                          <a:ext cx="1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 name="Slide Number Placeholder 1"/>
          <p:cNvSpPr>
            <a:spLocks noGrp="1"/>
          </p:cNvSpPr>
          <p:nvPr>
            <p:ph type="sldNum" sz="quarter" idx="10"/>
          </p:nvPr>
        </p:nvSpPr>
        <p:spPr/>
        <p:txBody>
          <a:bodyPr/>
          <a:lstStyle/>
          <a:p>
            <a:pPr>
              <a:defRPr/>
            </a:pPr>
            <a:fld id="{150CF041-DDB1-4106-9A20-F491D2E9C517}"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134602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0694"/>
                                        </p:tgtEl>
                                        <p:attrNameLst>
                                          <p:attrName>style.visibility</p:attrName>
                                        </p:attrNameLst>
                                      </p:cBhvr>
                                      <p:to>
                                        <p:strVal val="visible"/>
                                      </p:to>
                                    </p:set>
                                    <p:anim calcmode="lin" valueType="num">
                                      <p:cBhvr additive="base">
                                        <p:cTn id="7" dur="500" fill="hold"/>
                                        <p:tgtEl>
                                          <p:spTgt spid="70694"/>
                                        </p:tgtEl>
                                        <p:attrNameLst>
                                          <p:attrName>ppt_x</p:attrName>
                                        </p:attrNameLst>
                                      </p:cBhvr>
                                      <p:tavLst>
                                        <p:tav tm="0">
                                          <p:val>
                                            <p:strVal val="0-#ppt_w/2"/>
                                          </p:val>
                                        </p:tav>
                                        <p:tav tm="100000">
                                          <p:val>
                                            <p:strVal val="#ppt_x"/>
                                          </p:val>
                                        </p:tav>
                                      </p:tavLst>
                                    </p:anim>
                                    <p:anim calcmode="lin" valueType="num">
                                      <p:cBhvr additive="base">
                                        <p:cTn id="8" dur="500" fill="hold"/>
                                        <p:tgtEl>
                                          <p:spTgt spid="706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7598"/>
                                        </p:tgtEl>
                                        <p:attrNameLst>
                                          <p:attrName>style.visibility</p:attrName>
                                        </p:attrNameLst>
                                      </p:cBhvr>
                                      <p:to>
                                        <p:strVal val="visible"/>
                                      </p:to>
                                    </p:set>
                                    <p:anim calcmode="lin" valueType="num">
                                      <p:cBhvr additive="base">
                                        <p:cTn id="13" dur="500" fill="hold"/>
                                        <p:tgtEl>
                                          <p:spTgt spid="237598"/>
                                        </p:tgtEl>
                                        <p:attrNameLst>
                                          <p:attrName>ppt_x</p:attrName>
                                        </p:attrNameLst>
                                      </p:cBhvr>
                                      <p:tavLst>
                                        <p:tav tm="0">
                                          <p:val>
                                            <p:strVal val="0-#ppt_w/2"/>
                                          </p:val>
                                        </p:tav>
                                        <p:tav tm="100000">
                                          <p:val>
                                            <p:strVal val="#ppt_x"/>
                                          </p:val>
                                        </p:tav>
                                      </p:tavLst>
                                    </p:anim>
                                    <p:anim calcmode="lin" valueType="num">
                                      <p:cBhvr additive="base">
                                        <p:cTn id="14" dur="500" fill="hold"/>
                                        <p:tgtEl>
                                          <p:spTgt spid="2375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7599"/>
                                        </p:tgtEl>
                                        <p:attrNameLst>
                                          <p:attrName>style.visibility</p:attrName>
                                        </p:attrNameLst>
                                      </p:cBhvr>
                                      <p:to>
                                        <p:strVal val="visible"/>
                                      </p:to>
                                    </p:set>
                                    <p:animEffect transition="in" filter="dissolve">
                                      <p:cBhvr>
                                        <p:cTn id="19" dur="500"/>
                                        <p:tgtEl>
                                          <p:spTgt spid="237599"/>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37600"/>
                                        </p:tgtEl>
                                        <p:attrNameLst>
                                          <p:attrName>style.visibility</p:attrName>
                                        </p:attrNameLst>
                                      </p:cBhvr>
                                      <p:to>
                                        <p:strVal val="visible"/>
                                      </p:to>
                                    </p:set>
                                    <p:animEffect transition="in" filter="dissolve">
                                      <p:cBhvr>
                                        <p:cTn id="23" dur="500"/>
                                        <p:tgtEl>
                                          <p:spTgt spid="2376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760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7601"/>
                                        </p:tgtEl>
                                        <p:attrNameLst>
                                          <p:attrName>style.visibility</p:attrName>
                                        </p:attrNameLst>
                                      </p:cBhvr>
                                      <p:to>
                                        <p:strVal val="visible"/>
                                      </p:to>
                                    </p:set>
                                    <p:anim calcmode="lin" valueType="num">
                                      <p:cBhvr additive="base">
                                        <p:cTn id="32" dur="500" fill="hold"/>
                                        <p:tgtEl>
                                          <p:spTgt spid="237601"/>
                                        </p:tgtEl>
                                        <p:attrNameLst>
                                          <p:attrName>ppt_x</p:attrName>
                                        </p:attrNameLst>
                                      </p:cBhvr>
                                      <p:tavLst>
                                        <p:tav tm="0">
                                          <p:val>
                                            <p:strVal val="#ppt_x"/>
                                          </p:val>
                                        </p:tav>
                                        <p:tav tm="100000">
                                          <p:val>
                                            <p:strVal val="#ppt_x"/>
                                          </p:val>
                                        </p:tav>
                                      </p:tavLst>
                                    </p:anim>
                                    <p:anim calcmode="lin" valueType="num">
                                      <p:cBhvr additive="base">
                                        <p:cTn id="33" dur="500" fill="hold"/>
                                        <p:tgtEl>
                                          <p:spTgt spid="23760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37602"/>
                                        </p:tgtEl>
                                        <p:attrNameLst>
                                          <p:attrName>style.visibility</p:attrName>
                                        </p:attrNameLst>
                                      </p:cBhvr>
                                      <p:to>
                                        <p:strVal val="visible"/>
                                      </p:to>
                                    </p:set>
                                    <p:anim calcmode="lin" valueType="num">
                                      <p:cBhvr additive="base">
                                        <p:cTn id="37" dur="500" fill="hold"/>
                                        <p:tgtEl>
                                          <p:spTgt spid="237602"/>
                                        </p:tgtEl>
                                        <p:attrNameLst>
                                          <p:attrName>ppt_x</p:attrName>
                                        </p:attrNameLst>
                                      </p:cBhvr>
                                      <p:tavLst>
                                        <p:tav tm="0">
                                          <p:val>
                                            <p:strVal val="#ppt_x"/>
                                          </p:val>
                                        </p:tav>
                                        <p:tav tm="100000">
                                          <p:val>
                                            <p:strVal val="#ppt_x"/>
                                          </p:val>
                                        </p:tav>
                                      </p:tavLst>
                                    </p:anim>
                                    <p:anim calcmode="lin" valueType="num">
                                      <p:cBhvr additive="base">
                                        <p:cTn id="38" dur="500" fill="hold"/>
                                        <p:tgtEl>
                                          <p:spTgt spid="23760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0695"/>
                                        </p:tgtEl>
                                        <p:attrNameLst>
                                          <p:attrName>style.visibility</p:attrName>
                                        </p:attrNameLst>
                                      </p:cBhvr>
                                      <p:to>
                                        <p:strVal val="visible"/>
                                      </p:to>
                                    </p:set>
                                    <p:anim calcmode="lin" valueType="num">
                                      <p:cBhvr additive="base">
                                        <p:cTn id="43" dur="500" fill="hold"/>
                                        <p:tgtEl>
                                          <p:spTgt spid="70695"/>
                                        </p:tgtEl>
                                        <p:attrNameLst>
                                          <p:attrName>ppt_x</p:attrName>
                                        </p:attrNameLst>
                                      </p:cBhvr>
                                      <p:tavLst>
                                        <p:tav tm="0">
                                          <p:val>
                                            <p:strVal val="1+#ppt_w/2"/>
                                          </p:val>
                                        </p:tav>
                                        <p:tav tm="100000">
                                          <p:val>
                                            <p:strVal val="#ppt_x"/>
                                          </p:val>
                                        </p:tav>
                                      </p:tavLst>
                                    </p:anim>
                                    <p:anim calcmode="lin" valueType="num">
                                      <p:cBhvr additive="base">
                                        <p:cTn id="44" dur="500" fill="hold"/>
                                        <p:tgtEl>
                                          <p:spTgt spid="7069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7571">
                                            <p:bg/>
                                          </p:spTgt>
                                        </p:tgtEl>
                                        <p:attrNameLst>
                                          <p:attrName>style.visibility</p:attrName>
                                        </p:attrNameLst>
                                      </p:cBhvr>
                                      <p:to>
                                        <p:strVal val="visible"/>
                                      </p:to>
                                    </p:set>
                                    <p:anim calcmode="lin" valueType="num">
                                      <p:cBhvr additive="base">
                                        <p:cTn id="55" dur="500" fill="hold"/>
                                        <p:tgtEl>
                                          <p:spTgt spid="237571">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237571">
                                            <p:bg/>
                                          </p:spTgt>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237571">
                                            <p:txEl>
                                              <p:pRg st="0" end="0"/>
                                            </p:txEl>
                                          </p:spTgt>
                                        </p:tgtEl>
                                        <p:attrNameLst>
                                          <p:attrName>style.visibility</p:attrName>
                                        </p:attrNameLst>
                                      </p:cBhvr>
                                      <p:to>
                                        <p:strVal val="visible"/>
                                      </p:to>
                                    </p:set>
                                    <p:anim calcmode="lin" valueType="num">
                                      <p:cBhvr additive="base">
                                        <p:cTn id="60" dur="5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7571">
                                            <p:txEl>
                                              <p:pRg st="0" end="0"/>
                                            </p:txEl>
                                          </p:spTgt>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237571">
                                            <p:txEl>
                                              <p:pRg st="1" end="1"/>
                                            </p:txEl>
                                          </p:spTgt>
                                        </p:tgtEl>
                                        <p:attrNameLst>
                                          <p:attrName>style.visibility</p:attrName>
                                        </p:attrNameLst>
                                      </p:cBhvr>
                                      <p:to>
                                        <p:strVal val="visible"/>
                                      </p:to>
                                    </p:set>
                                    <p:anim calcmode="lin" valueType="num">
                                      <p:cBhvr additive="base">
                                        <p:cTn id="65" dur="500" fill="hold"/>
                                        <p:tgtEl>
                                          <p:spTgt spid="23757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75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05" grpId="0" animBg="1"/>
      <p:bldP spid="237571" grpId="0" build="p" animBg="1"/>
      <p:bldP spid="237598" grpId="0" animBg="1"/>
      <p:bldP spid="237599" grpId="0" animBg="1"/>
      <p:bldP spid="237600" grpId="0" animBg="1"/>
      <p:bldP spid="237601" grpId="0" animBg="1"/>
      <p:bldP spid="2376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a:ea typeface="Times New Roman"/>
              </a:rPr>
              <a:t>Solve each problem using pictures and/or manipulatives</a:t>
            </a:r>
            <a:r>
              <a:rPr lang="en-US" sz="3200" dirty="0" smtClean="0">
                <a:latin typeface="Times New Roman"/>
                <a:ea typeface="Times New Roman"/>
              </a:rPr>
              <a:t>.  </a:t>
            </a:r>
            <a:endParaRPr lang="en-US" sz="3200" dirty="0"/>
          </a:p>
        </p:txBody>
      </p:sp>
      <p:sp>
        <p:nvSpPr>
          <p:cNvPr id="3" name="Content Placeholder 2"/>
          <p:cNvSpPr>
            <a:spLocks noGrp="1"/>
          </p:cNvSpPr>
          <p:nvPr>
            <p:ph idx="1"/>
          </p:nvPr>
        </p:nvSpPr>
        <p:spPr/>
        <p:txBody>
          <a:bodyPr>
            <a:normAutofit fontScale="85000" lnSpcReduction="20000"/>
          </a:bodyPr>
          <a:lstStyle/>
          <a:p>
            <a:pPr marL="317500" indent="0">
              <a:buNone/>
            </a:pPr>
            <a:r>
              <a:rPr lang="en-US" sz="2000" dirty="0" smtClean="0">
                <a:latin typeface="Arial" panose="020B0604020202020204" pitchFamily="34" charset="0"/>
                <a:cs typeface="Arial" panose="020B0604020202020204" pitchFamily="34" charset="0"/>
              </a:rPr>
              <a:t>1.  </a:t>
            </a:r>
            <a:r>
              <a:rPr lang="en-US" dirty="0">
                <a:latin typeface="Times New Roman" panose="02020603050405020304" pitchFamily="18" charset="0"/>
                <a:cs typeface="Times New Roman" panose="02020603050405020304" pitchFamily="18" charset="0"/>
              </a:rPr>
              <a:t>Your family has just bought 12 doughnuts.  Since there are 4 people in your family, your parents tell you that you may have 1/4  of the 12 doughnuts.  How many doughnuts do you get to eat?</a:t>
            </a:r>
          </a:p>
          <a:p>
            <a:pPr marL="317500" indent="0">
              <a:buNone/>
            </a:pPr>
            <a:r>
              <a:rPr lang="en-US" dirty="0">
                <a:latin typeface="Times New Roman" panose="02020603050405020304" pitchFamily="18" charset="0"/>
                <a:cs typeface="Times New Roman" panose="02020603050405020304" pitchFamily="18" charset="0"/>
              </a:rPr>
              <a:t>2.  Your dad comes in for his share of the doughnuts and finds that 3/4 of them have already been eaten.  How many of the 12 doughnuts have already been eaten?</a:t>
            </a:r>
          </a:p>
          <a:p>
            <a:pPr marL="317500" indent="0">
              <a:buNone/>
            </a:pPr>
            <a:r>
              <a:rPr lang="en-US" dirty="0">
                <a:latin typeface="Times New Roman" panose="02020603050405020304" pitchFamily="18" charset="0"/>
                <a:cs typeface="Times New Roman" panose="02020603050405020304" pitchFamily="18" charset="0"/>
              </a:rPr>
              <a:t>3.  You have ¾ of a pizza left.  If you give 1/3 of the leftover pizza to your brother, how much of a whole pizza will your brother get?</a:t>
            </a:r>
          </a:p>
          <a:p>
            <a:pPr marL="317500" indent="0">
              <a:buNone/>
            </a:pPr>
            <a:r>
              <a:rPr lang="en-US" dirty="0">
                <a:latin typeface="Times New Roman" panose="02020603050405020304" pitchFamily="18" charset="0"/>
                <a:cs typeface="Times New Roman" panose="02020603050405020304" pitchFamily="18" charset="0"/>
              </a:rPr>
              <a:t>4.  Wayne filled 5 glasses with 2/3 liter of soda in each glass.  How much soda did Wayne use?</a:t>
            </a:r>
          </a:p>
          <a:p>
            <a:pPr marL="317500" indent="0">
              <a:buNone/>
            </a:pPr>
            <a:r>
              <a:rPr lang="en-US" dirty="0">
                <a:latin typeface="Times New Roman" panose="02020603050405020304" pitchFamily="18" charset="0"/>
                <a:cs typeface="Times New Roman" panose="02020603050405020304" pitchFamily="18" charset="0"/>
              </a:rPr>
              <a:t>5.  Aryanna had 2/3 of the lawn left to cut.  After lunch, she cut ¾ of the grass she had left.  How much of the whole lawn did Aryanna cut after lunch?</a:t>
            </a:r>
          </a:p>
          <a:p>
            <a:pPr marL="457200" indent="-457200">
              <a:buFont typeface="+mj-lt"/>
              <a:buAutoNum type="arabicPeriod"/>
            </a:pPr>
            <a:endParaRPr lang="en-US" dirty="0"/>
          </a:p>
        </p:txBody>
      </p:sp>
    </p:spTree>
    <p:extLst>
      <p:ext uri="{BB962C8B-B14F-4D97-AF65-F5344CB8AC3E}">
        <p14:creationId xmlns:p14="http://schemas.microsoft.com/office/powerpoint/2010/main" val="839183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SBAC </a:t>
            </a:r>
            <a:r>
              <a:rPr lang="en-US" sz="4000" dirty="0" smtClean="0">
                <a:solidFill>
                  <a:schemeClr val="tx1"/>
                </a:solidFill>
              </a:rPr>
              <a:t>Problems</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dirty="0" smtClean="0"/>
              <a:t>Solve each of the following problems.</a:t>
            </a:r>
          </a:p>
          <a:p>
            <a:r>
              <a:rPr lang="en-US" dirty="0"/>
              <a:t>What does a student need to understand to be successful on </a:t>
            </a:r>
            <a:r>
              <a:rPr lang="en-US" dirty="0" smtClean="0"/>
              <a:t>each of these tasks?</a:t>
            </a:r>
            <a:endParaRPr lang="en-US" dirty="0"/>
          </a:p>
          <a:p>
            <a:r>
              <a:rPr lang="en-US" dirty="0" smtClean="0"/>
              <a:t>Choose one of the problems and </a:t>
            </a:r>
            <a:r>
              <a:rPr lang="en-US" i="1" dirty="0" smtClean="0"/>
              <a:t>increase</a:t>
            </a:r>
            <a:r>
              <a:rPr lang="en-US" dirty="0" smtClean="0"/>
              <a:t> the DOK level.  Generate some posing and probing moves to help students be successful on your task.</a:t>
            </a:r>
          </a:p>
          <a:p>
            <a:r>
              <a:rPr lang="en-US" dirty="0"/>
              <a:t>Choose one of the problems and </a:t>
            </a:r>
            <a:r>
              <a:rPr lang="en-US" i="1" dirty="0" smtClean="0"/>
              <a:t>decrease</a:t>
            </a:r>
            <a:r>
              <a:rPr lang="en-US" dirty="0" smtClean="0"/>
              <a:t> </a:t>
            </a:r>
            <a:r>
              <a:rPr lang="en-US" dirty="0"/>
              <a:t>the DOK level.  Generate some posing and probing moves to help students be successful on your task.</a:t>
            </a:r>
          </a:p>
          <a:p>
            <a:endParaRPr lang="en-US" dirty="0" smtClean="0"/>
          </a:p>
          <a:p>
            <a:endParaRPr lang="en-US" dirty="0"/>
          </a:p>
          <a:p>
            <a:endParaRPr lang="en-US" dirty="0"/>
          </a:p>
        </p:txBody>
      </p:sp>
    </p:spTree>
    <p:extLst>
      <p:ext uri="{BB962C8B-B14F-4D97-AF65-F5344CB8AC3E}">
        <p14:creationId xmlns:p14="http://schemas.microsoft.com/office/powerpoint/2010/main" val="184868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24" y="131222"/>
            <a:ext cx="6930189" cy="569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23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905" y="290291"/>
            <a:ext cx="6477802" cy="536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68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8323"/>
          </a:xfrm>
        </p:spPr>
        <p:txBody>
          <a:bodyPr/>
          <a:lstStyle/>
          <a:p>
            <a:r>
              <a:rPr lang="en-US" dirty="0" smtClean="0"/>
              <a:t>Today’s Agenda</a:t>
            </a:r>
            <a:endParaRPr lang="en-US" dirty="0"/>
          </a:p>
        </p:txBody>
      </p:sp>
      <p:sp>
        <p:nvSpPr>
          <p:cNvPr id="3" name="Content Placeholder 2"/>
          <p:cNvSpPr>
            <a:spLocks noGrp="1"/>
          </p:cNvSpPr>
          <p:nvPr>
            <p:ph idx="1"/>
          </p:nvPr>
        </p:nvSpPr>
        <p:spPr>
          <a:xfrm>
            <a:off x="549275" y="875899"/>
            <a:ext cx="8042276" cy="5067702"/>
          </a:xfrm>
        </p:spPr>
        <p:txBody>
          <a:bodyPr>
            <a:normAutofit lnSpcReduction="10000"/>
          </a:bodyPr>
          <a:lstStyle/>
          <a:p>
            <a:r>
              <a:rPr lang="en-US" sz="2200" b="1" dirty="0" smtClean="0"/>
              <a:t>8:00-8:30</a:t>
            </a:r>
            <a:r>
              <a:rPr lang="en-US" sz="2200" b="1" dirty="0"/>
              <a:t>	</a:t>
            </a:r>
            <a:r>
              <a:rPr lang="en-US" sz="2200" b="1" dirty="0" smtClean="0"/>
              <a:t>	Refreshments</a:t>
            </a:r>
            <a:endParaRPr lang="en-US" sz="2200" dirty="0"/>
          </a:p>
          <a:p>
            <a:r>
              <a:rPr lang="en-US" sz="2000" b="1" dirty="0"/>
              <a:t>8:30-9:00		</a:t>
            </a:r>
            <a:r>
              <a:rPr lang="en-US" sz="2000" b="1"/>
              <a:t>Developing </a:t>
            </a:r>
            <a:r>
              <a:rPr lang="en-US" sz="2000" b="1" smtClean="0"/>
              <a:t>socio-mathematical </a:t>
            </a:r>
            <a:r>
              <a:rPr lang="en-US" sz="2000" b="1" dirty="0" smtClean="0"/>
              <a:t>norms:			Formative feedback during </a:t>
            </a:r>
            <a:r>
              <a:rPr lang="en-US" sz="2000" b="1" smtClean="0"/>
              <a:t>group work-- </a:t>
            </a:r>
            <a:r>
              <a:rPr lang="en-US" sz="2000" b="1" dirty="0" smtClean="0"/>
              <a:t>			Patty</a:t>
            </a:r>
            <a:endParaRPr lang="en-US" sz="2000" dirty="0"/>
          </a:p>
          <a:p>
            <a:r>
              <a:rPr lang="en-US" sz="2000" b="1" dirty="0" smtClean="0"/>
              <a:t>9:00-10:00</a:t>
            </a:r>
            <a:r>
              <a:rPr lang="en-US" sz="2000" b="1" dirty="0"/>
              <a:t>		</a:t>
            </a:r>
            <a:r>
              <a:rPr lang="en-US" sz="2000" b="1" dirty="0" smtClean="0"/>
              <a:t>Fraction comparison and scaffolding the 			language of explanation- </a:t>
            </a:r>
            <a:r>
              <a:rPr lang="en-US" sz="2000" b="1" dirty="0"/>
              <a:t>Patty</a:t>
            </a:r>
            <a:endParaRPr lang="en-US" sz="2000" dirty="0"/>
          </a:p>
          <a:p>
            <a:r>
              <a:rPr lang="en-US" sz="2000" b="1" dirty="0" smtClean="0"/>
              <a:t>10:00 – 12:00</a:t>
            </a:r>
            <a:r>
              <a:rPr lang="en-US" sz="2000" b="1" dirty="0"/>
              <a:t>	</a:t>
            </a:r>
            <a:r>
              <a:rPr lang="en-US" sz="2000" b="1" dirty="0" smtClean="0"/>
              <a:t>Addition/subtraction </a:t>
            </a:r>
            <a:r>
              <a:rPr lang="en-US" sz="2000" b="1" dirty="0"/>
              <a:t>of fractions </a:t>
            </a:r>
            <a:r>
              <a:rPr lang="en-US" sz="2000" b="1" dirty="0" smtClean="0"/>
              <a:t>– Joanne</a:t>
            </a:r>
          </a:p>
          <a:p>
            <a:r>
              <a:rPr lang="en-US" sz="2000" b="1" dirty="0" smtClean="0"/>
              <a:t>12:00-12:30</a:t>
            </a:r>
            <a:r>
              <a:rPr lang="en-US" sz="2000" b="1" dirty="0"/>
              <a:t>		Lunch</a:t>
            </a:r>
            <a:endParaRPr lang="en-US" sz="2000" dirty="0"/>
          </a:p>
          <a:p>
            <a:r>
              <a:rPr lang="en-US" sz="2000" b="1" dirty="0"/>
              <a:t>12:30-2:30		Multiplication </a:t>
            </a:r>
            <a:r>
              <a:rPr lang="en-US" sz="2000" b="1" dirty="0" smtClean="0"/>
              <a:t>of fractions- </a:t>
            </a:r>
            <a:r>
              <a:rPr lang="en-US" sz="2000" b="1" dirty="0"/>
              <a:t>Cheryl</a:t>
            </a:r>
            <a:endParaRPr lang="en-US" sz="2000" dirty="0"/>
          </a:p>
          <a:p>
            <a:r>
              <a:rPr lang="en-US" sz="2000" b="1" dirty="0"/>
              <a:t>2:30-3:50		</a:t>
            </a:r>
            <a:r>
              <a:rPr lang="en-US" sz="2000" b="1" dirty="0" smtClean="0"/>
              <a:t>Planning and Application</a:t>
            </a:r>
          </a:p>
          <a:p>
            <a:r>
              <a:rPr lang="en-US" sz="2000" b="1" dirty="0" smtClean="0"/>
              <a:t>3:50 – 4:00		Survey</a:t>
            </a:r>
            <a:endParaRPr lang="en-US" sz="2000" dirty="0"/>
          </a:p>
          <a:p>
            <a:pPr marL="0" indent="0">
              <a:buNone/>
            </a:pPr>
            <a:endParaRPr lang="en-US" dirty="0"/>
          </a:p>
        </p:txBody>
      </p:sp>
    </p:spTree>
    <p:extLst>
      <p:ext uri="{BB962C8B-B14F-4D97-AF65-F5344CB8AC3E}">
        <p14:creationId xmlns:p14="http://schemas.microsoft.com/office/powerpoint/2010/main" val="300008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93" y="500513"/>
            <a:ext cx="7317314" cy="555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70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72" y="346510"/>
            <a:ext cx="6585952" cy="478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52" y="5011215"/>
            <a:ext cx="2128573" cy="64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319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err="1"/>
              <a:t>Joakim</a:t>
            </a:r>
            <a:r>
              <a:rPr lang="en-US" dirty="0"/>
              <a:t> is icing 30 cupcakes. He spreads mint icing on  </a:t>
            </a:r>
            <a:r>
              <a:rPr lang="en-US" dirty="0" smtClean="0"/>
              <a:t>  1/ </a:t>
            </a:r>
            <a:r>
              <a:rPr lang="en-US" dirty="0"/>
              <a:t>5 of the cupcakes and chocolate on </a:t>
            </a:r>
            <a:r>
              <a:rPr lang="en-US" dirty="0" smtClean="0"/>
              <a:t>1/ </a:t>
            </a:r>
            <a:r>
              <a:rPr lang="en-US" dirty="0"/>
              <a:t>2 of the remaining cupcakes. The rest will get vanilla frosting. How many cupcakes have vanilla frosting</a:t>
            </a:r>
            <a:r>
              <a:rPr lang="en-US" dirty="0" smtClean="0"/>
              <a:t>?</a:t>
            </a:r>
          </a:p>
          <a:p>
            <a:pPr marL="0" indent="0">
              <a:buNone/>
            </a:pPr>
            <a:endParaRPr lang="en-US" dirty="0"/>
          </a:p>
          <a:p>
            <a:pPr marL="0" indent="0" algn="ctr">
              <a:buNone/>
            </a:pPr>
            <a:r>
              <a:rPr lang="en-US" b="1" i="1" dirty="0" smtClean="0"/>
              <a:t>Use a tape diagram to model this problem.</a:t>
            </a:r>
          </a:p>
          <a:p>
            <a:pPr marL="0" indent="0" algn="ctr">
              <a:buNone/>
            </a:pPr>
            <a:endParaRPr lang="en-US" b="1" i="1" dirty="0"/>
          </a:p>
          <a:p>
            <a:pPr marL="0" indent="0" algn="ctr">
              <a:buNone/>
            </a:pPr>
            <a:r>
              <a:rPr lang="en-US" b="1" i="1" dirty="0" smtClean="0"/>
              <a:t>Engage NY Grade 5 Lesson 16 (p. 244)</a:t>
            </a:r>
            <a:endParaRPr lang="en-US" b="1" i="1" dirty="0"/>
          </a:p>
        </p:txBody>
      </p:sp>
    </p:spTree>
    <p:extLst>
      <p:ext uri="{BB962C8B-B14F-4D97-AF65-F5344CB8AC3E}">
        <p14:creationId xmlns:p14="http://schemas.microsoft.com/office/powerpoint/2010/main" val="1823172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Adapting the problem.</a:t>
            </a:r>
            <a:endParaRPr lang="en-US" sz="3200" dirty="0">
              <a:solidFill>
                <a:schemeClr val="tx1"/>
              </a:solidFill>
            </a:endParaRPr>
          </a:p>
        </p:txBody>
      </p:sp>
      <p:sp>
        <p:nvSpPr>
          <p:cNvPr id="3" name="Content Placeholder 2"/>
          <p:cNvSpPr>
            <a:spLocks noGrp="1"/>
          </p:cNvSpPr>
          <p:nvPr>
            <p:ph idx="1"/>
          </p:nvPr>
        </p:nvSpPr>
        <p:spPr/>
        <p:txBody>
          <a:bodyPr/>
          <a:lstStyle/>
          <a:p>
            <a:pPr marL="0" indent="0">
              <a:buNone/>
            </a:pPr>
            <a:r>
              <a:rPr lang="en-US" dirty="0" err="1"/>
              <a:t>Joakim</a:t>
            </a:r>
            <a:r>
              <a:rPr lang="en-US" dirty="0"/>
              <a:t> is icing </a:t>
            </a:r>
            <a:r>
              <a:rPr lang="en-US" dirty="0" smtClean="0"/>
              <a:t>a cake. </a:t>
            </a:r>
            <a:r>
              <a:rPr lang="en-US" dirty="0"/>
              <a:t>He spreads </a:t>
            </a:r>
            <a:r>
              <a:rPr lang="en-US" dirty="0" smtClean="0"/>
              <a:t>vanilla frosting </a:t>
            </a:r>
            <a:r>
              <a:rPr lang="en-US" dirty="0"/>
              <a:t>on </a:t>
            </a:r>
            <a:r>
              <a:rPr lang="en-US" dirty="0" smtClean="0"/>
              <a:t>2/3 of </a:t>
            </a:r>
            <a:r>
              <a:rPr lang="en-US" dirty="0"/>
              <a:t>the </a:t>
            </a:r>
            <a:r>
              <a:rPr lang="en-US" dirty="0" smtClean="0"/>
              <a:t>cake </a:t>
            </a:r>
            <a:r>
              <a:rPr lang="en-US" dirty="0"/>
              <a:t>and </a:t>
            </a:r>
            <a:r>
              <a:rPr lang="en-US" dirty="0" smtClean="0"/>
              <a:t>then eats ¼ of the cake with vanilla icing. </a:t>
            </a:r>
            <a:r>
              <a:rPr lang="en-US" dirty="0"/>
              <a:t>How </a:t>
            </a:r>
            <a:r>
              <a:rPr lang="en-US" dirty="0" smtClean="0"/>
              <a:t>much of the cake will </a:t>
            </a:r>
            <a:r>
              <a:rPr lang="en-US" dirty="0"/>
              <a:t>have vanilla frosting</a:t>
            </a:r>
            <a:r>
              <a:rPr lang="en-US" dirty="0" smtClean="0"/>
              <a:t>?</a:t>
            </a:r>
          </a:p>
          <a:p>
            <a:pPr marL="0" indent="0">
              <a:buNone/>
            </a:pPr>
            <a:endParaRPr lang="en-US" dirty="0"/>
          </a:p>
          <a:p>
            <a:pPr marL="0" indent="0" algn="ctr">
              <a:buNone/>
            </a:pPr>
            <a:r>
              <a:rPr lang="en-US" b="1" i="1" dirty="0" smtClean="0"/>
              <a:t>What diagram can you use to model this problem?</a:t>
            </a:r>
          </a:p>
          <a:p>
            <a:pPr marL="0" indent="0" algn="ctr">
              <a:buNone/>
            </a:pPr>
            <a:endParaRPr lang="en-US" b="1" i="1" dirty="0"/>
          </a:p>
        </p:txBody>
      </p:sp>
    </p:spTree>
    <p:extLst>
      <p:ext uri="{BB962C8B-B14F-4D97-AF65-F5344CB8AC3E}">
        <p14:creationId xmlns:p14="http://schemas.microsoft.com/office/powerpoint/2010/main" val="3970028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Application</a:t>
            </a:r>
            <a:endParaRPr lang="en-US" dirty="0"/>
          </a:p>
        </p:txBody>
      </p:sp>
      <p:sp>
        <p:nvSpPr>
          <p:cNvPr id="3" name="Content Placeholder 2"/>
          <p:cNvSpPr>
            <a:spLocks noGrp="1"/>
          </p:cNvSpPr>
          <p:nvPr>
            <p:ph idx="1"/>
          </p:nvPr>
        </p:nvSpPr>
        <p:spPr/>
        <p:txBody>
          <a:bodyPr/>
          <a:lstStyle/>
          <a:p>
            <a:pPr marL="0" indent="0">
              <a:buNone/>
            </a:pPr>
            <a:r>
              <a:rPr lang="en-US" b="1" dirty="0"/>
              <a:t>Find where your text begins to address fractions. </a:t>
            </a:r>
            <a:endParaRPr lang="en-US" b="1" dirty="0" smtClean="0"/>
          </a:p>
          <a:p>
            <a:pPr marL="0" indent="0">
              <a:buNone/>
            </a:pPr>
            <a:r>
              <a:rPr lang="en-US" b="1" dirty="0" smtClean="0"/>
              <a:t>How </a:t>
            </a:r>
            <a:r>
              <a:rPr lang="en-US" b="1" dirty="0"/>
              <a:t>could you use some of the </a:t>
            </a:r>
            <a:r>
              <a:rPr lang="en-US" b="1" dirty="0" smtClean="0"/>
              <a:t>fraction activities </a:t>
            </a:r>
            <a:r>
              <a:rPr lang="en-US" b="1" dirty="0"/>
              <a:t>you experienced today to enhance the text and build conceptual understanding? </a:t>
            </a:r>
            <a:endParaRPr lang="en-US" b="1" dirty="0" smtClean="0"/>
          </a:p>
          <a:p>
            <a:pPr marL="0" indent="0">
              <a:buNone/>
            </a:pPr>
            <a:r>
              <a:rPr lang="en-US" b="1" dirty="0" smtClean="0"/>
              <a:t>Outline </a:t>
            </a:r>
            <a:r>
              <a:rPr lang="en-US" b="1" dirty="0"/>
              <a:t>a unit specifying where these activities could be used productively. </a:t>
            </a:r>
            <a:endParaRPr lang="en-US" dirty="0"/>
          </a:p>
          <a:p>
            <a:pPr marL="0" indent="0">
              <a:buNone/>
            </a:pPr>
            <a:endParaRPr lang="en-US" dirty="0"/>
          </a:p>
        </p:txBody>
      </p:sp>
    </p:spTree>
    <p:extLst>
      <p:ext uri="{BB962C8B-B14F-4D97-AF65-F5344CB8AC3E}">
        <p14:creationId xmlns:p14="http://schemas.microsoft.com/office/powerpoint/2010/main" val="2292505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000" b="1" dirty="0"/>
              <a:t>Survey</a:t>
            </a:r>
          </a:p>
        </p:txBody>
      </p:sp>
    </p:spTree>
    <p:extLst>
      <p:ext uri="{BB962C8B-B14F-4D97-AF65-F5344CB8AC3E}">
        <p14:creationId xmlns:p14="http://schemas.microsoft.com/office/powerpoint/2010/main" val="65679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Extending Multiplication from Whole Numbers to Fractions  </a:t>
            </a:r>
            <a:endParaRPr lang="en-US" sz="3200" dirty="0"/>
          </a:p>
        </p:txBody>
      </p:sp>
      <p:sp>
        <p:nvSpPr>
          <p:cNvPr id="3" name="Content Placeholder 2"/>
          <p:cNvSpPr>
            <a:spLocks noGrp="1"/>
          </p:cNvSpPr>
          <p:nvPr>
            <p:ph idx="1"/>
          </p:nvPr>
        </p:nvSpPr>
        <p:spPr/>
        <p:txBody>
          <a:bodyPr/>
          <a:lstStyle/>
          <a:p>
            <a:pPr marL="457200" indent="-457200">
              <a:buAutoNum type="alphaLcPeriod"/>
            </a:pPr>
            <a:r>
              <a:rPr lang="en-US" dirty="0" smtClean="0"/>
              <a:t>Write </a:t>
            </a:r>
            <a:r>
              <a:rPr lang="en-US" dirty="0"/>
              <a:t>a </a:t>
            </a:r>
            <a:r>
              <a:rPr lang="en-US" dirty="0" smtClean="0"/>
              <a:t>word problem </a:t>
            </a:r>
            <a:r>
              <a:rPr lang="en-US" dirty="0"/>
              <a:t>that can be solved by finding </a:t>
            </a:r>
            <a:r>
              <a:rPr lang="en-US" dirty="0" smtClean="0"/>
              <a:t>    5 x 4.</a:t>
            </a:r>
            <a:endParaRPr lang="en-US" dirty="0"/>
          </a:p>
          <a:p>
            <a:pPr marL="457200" indent="-457200">
              <a:buAutoNum type="alphaLcPeriod"/>
            </a:pPr>
            <a:r>
              <a:rPr lang="en-US" dirty="0" smtClean="0"/>
              <a:t>Draw </a:t>
            </a:r>
            <a:r>
              <a:rPr lang="en-US" dirty="0"/>
              <a:t>two different diagrams that show that </a:t>
            </a:r>
            <a:r>
              <a:rPr lang="en-US" dirty="0" smtClean="0"/>
              <a:t>5 x 4 = 20. </a:t>
            </a:r>
            <a:r>
              <a:rPr lang="en-US" dirty="0"/>
              <a:t>Explain how your </a:t>
            </a:r>
            <a:r>
              <a:rPr lang="en-US" dirty="0" smtClean="0"/>
              <a:t>diagrams represent </a:t>
            </a:r>
            <a:r>
              <a:rPr lang="en-US" dirty="0"/>
              <a:t>5 x 4 = </a:t>
            </a:r>
            <a:r>
              <a:rPr lang="en-US" dirty="0" smtClean="0"/>
              <a:t>20.</a:t>
            </a:r>
            <a:endParaRPr lang="en-US" dirty="0"/>
          </a:p>
          <a:p>
            <a:pPr marL="457200" indent="-457200">
              <a:buAutoNum type="alphaLcPeriod"/>
            </a:pPr>
            <a:r>
              <a:rPr lang="en-US" dirty="0" smtClean="0"/>
              <a:t>Which </a:t>
            </a:r>
            <a:r>
              <a:rPr lang="en-US" dirty="0"/>
              <a:t>of the diagrams you used to represent 5 x 4 = 20 </a:t>
            </a:r>
            <a:r>
              <a:rPr lang="en-US" dirty="0" smtClean="0"/>
              <a:t>can </a:t>
            </a:r>
            <a:r>
              <a:rPr lang="en-US" dirty="0"/>
              <a:t>be used to </a:t>
            </a:r>
            <a:r>
              <a:rPr lang="en-US" dirty="0" smtClean="0"/>
              <a:t>represent 5 x 2/3? Create a new word problem and adapt your diagrams </a:t>
            </a:r>
            <a:r>
              <a:rPr lang="en-US" dirty="0"/>
              <a:t>if possible.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651" y="5255645"/>
            <a:ext cx="14668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3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Extending Multiplication from Whole Numbers to Fractions (cont’d.)</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Equal Groups (Repeated Addition)</a:t>
            </a:r>
          </a:p>
          <a:p>
            <a:pPr marL="0" indent="0">
              <a:buNone/>
            </a:pPr>
            <a:endParaRPr lang="en-US" dirty="0" smtClean="0"/>
          </a:p>
          <a:p>
            <a:pPr marL="0" indent="0">
              <a:buNone/>
            </a:pPr>
            <a:endParaRPr lang="en-US" dirty="0" smtClean="0"/>
          </a:p>
          <a:p>
            <a:pPr marL="0" indent="0">
              <a:buNone/>
            </a:pPr>
            <a:r>
              <a:rPr lang="en-US" dirty="0" smtClean="0"/>
              <a:t>Area Model </a:t>
            </a:r>
          </a:p>
          <a:p>
            <a:pPr marL="0" indent="0">
              <a:buNone/>
            </a:pPr>
            <a:endParaRPr lang="en-US" dirty="0"/>
          </a:p>
          <a:p>
            <a:pPr marL="0" indent="0">
              <a:buNone/>
            </a:pPr>
            <a:endParaRPr lang="en-US" dirty="0" smtClean="0"/>
          </a:p>
          <a:p>
            <a:pPr marL="0" indent="0">
              <a:buNone/>
            </a:pPr>
            <a:r>
              <a:rPr lang="en-US" dirty="0" smtClean="0"/>
              <a:t>Bar Diagram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897" y="1600201"/>
            <a:ext cx="3349591" cy="66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975" y="4954604"/>
            <a:ext cx="5181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7" y="2515201"/>
            <a:ext cx="29051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339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 adapted for fractions:  5 x 2/3</a:t>
            </a:r>
            <a:endParaRPr lang="en-US" dirty="0"/>
          </a:p>
        </p:txBody>
      </p:sp>
      <p:sp>
        <p:nvSpPr>
          <p:cNvPr id="3" name="Content Placeholder 2"/>
          <p:cNvSpPr>
            <a:spLocks noGrp="1"/>
          </p:cNvSpPr>
          <p:nvPr>
            <p:ph idx="1"/>
          </p:nvPr>
        </p:nvSpPr>
        <p:spPr/>
        <p:txBody>
          <a:bodyPr/>
          <a:lstStyle/>
          <a:p>
            <a:pPr marL="0" indent="0">
              <a:buNone/>
            </a:pPr>
            <a:r>
              <a:rPr lang="en-US" dirty="0"/>
              <a:t>Equal Groups (Repeated Addition)</a:t>
            </a:r>
          </a:p>
          <a:p>
            <a:pPr marL="0" indent="0">
              <a:buNone/>
            </a:pPr>
            <a:endParaRPr lang="en-US" dirty="0"/>
          </a:p>
          <a:p>
            <a:pPr marL="0" indent="0">
              <a:buNone/>
            </a:pPr>
            <a:endParaRPr lang="en-US" dirty="0"/>
          </a:p>
          <a:p>
            <a:pPr marL="0" indent="0">
              <a:buNone/>
            </a:pPr>
            <a:r>
              <a:rPr lang="en-US" dirty="0"/>
              <a:t>Area Model </a:t>
            </a:r>
          </a:p>
          <a:p>
            <a:pPr marL="0" indent="0">
              <a:buNone/>
            </a:pPr>
            <a:endParaRPr lang="en-US" dirty="0"/>
          </a:p>
          <a:p>
            <a:pPr marL="0" indent="0">
              <a:buNone/>
            </a:pPr>
            <a:endParaRPr lang="en-US" dirty="0"/>
          </a:p>
          <a:p>
            <a:pPr marL="0" indent="0">
              <a:buNone/>
            </a:pPr>
            <a:r>
              <a:rPr lang="en-US" dirty="0"/>
              <a:t>Bar Diagram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834" y="2061235"/>
            <a:ext cx="3981300" cy="73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834" y="5325177"/>
            <a:ext cx="49911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834" y="3118585"/>
            <a:ext cx="3093618" cy="202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8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noFill/>
        </p:spPr>
        <p:txBody>
          <a:bodyPr wrap="square" lIns="91440" tIns="45720" rIns="91440" bIns="45720" numCol="1" anchor="b" anchorCtr="0" compatLnSpc="1">
            <a:prstTxWarp prst="textNoShape">
              <a:avLst/>
            </a:prstTxWarp>
          </a:bodyPr>
          <a:lstStyle/>
          <a:p>
            <a:r>
              <a:rPr lang="en-US" dirty="0" smtClean="0">
                <a:effectLst/>
              </a:rPr>
              <a:t>Grade </a:t>
            </a:r>
            <a:r>
              <a:rPr lang="en-US" dirty="0">
                <a:effectLst/>
              </a:rPr>
              <a:t>T</a:t>
            </a:r>
            <a:r>
              <a:rPr lang="en-US" dirty="0" smtClean="0">
                <a:effectLst/>
              </a:rPr>
              <a:t>hree Standard</a:t>
            </a:r>
          </a:p>
        </p:txBody>
      </p:sp>
      <p:sp>
        <p:nvSpPr>
          <p:cNvPr id="60419" name="Content Placeholder 2"/>
          <p:cNvSpPr>
            <a:spLocks noGrp="1"/>
          </p:cNvSpPr>
          <p:nvPr>
            <p:ph sz="quarter" idx="4294967295"/>
          </p:nvPr>
        </p:nvSpPr>
        <p:spPr>
          <a:xfrm>
            <a:off x="457200" y="1484313"/>
            <a:ext cx="8201025" cy="4498975"/>
          </a:xfrm>
        </p:spPr>
        <p:txBody>
          <a:bodyPr/>
          <a:lstStyle/>
          <a:p>
            <a:pPr marL="273050" indent="-273050"/>
            <a:r>
              <a:rPr lang="en-US" sz="2800" dirty="0" smtClean="0"/>
              <a:t>Understand a fraction </a:t>
            </a:r>
            <a:r>
              <a:rPr lang="en-US" sz="2800" dirty="0" smtClean="0">
                <a:latin typeface="Times New Roman" pitchFamily="18" charset="0"/>
                <a:cs typeface="Times New Roman" pitchFamily="18" charset="0"/>
              </a:rPr>
              <a:t>1</a:t>
            </a:r>
            <a:r>
              <a:rPr lang="en-US" sz="2800" dirty="0" smtClean="0"/>
              <a:t>/b as the quantity formed by </a:t>
            </a:r>
            <a:r>
              <a:rPr lang="en-US" sz="2800" dirty="0" smtClean="0">
                <a:latin typeface="Times New Roman" pitchFamily="18" charset="0"/>
                <a:cs typeface="Times New Roman" pitchFamily="18" charset="0"/>
              </a:rPr>
              <a:t>1</a:t>
            </a:r>
            <a:r>
              <a:rPr lang="en-US" sz="2800" dirty="0" smtClean="0"/>
              <a:t> part when a whole is partitioned into b equal parts; </a:t>
            </a:r>
          </a:p>
          <a:p>
            <a:pPr marL="273050" indent="-273050"/>
            <a:endParaRPr lang="en-US" sz="3600" dirty="0" smtClean="0"/>
          </a:p>
          <a:p>
            <a:pPr marL="273050" indent="-273050">
              <a:buFont typeface="Times" charset="0"/>
              <a:buNone/>
            </a:pPr>
            <a:endParaRPr lang="en-US" sz="3600" dirty="0" smtClean="0"/>
          </a:p>
          <a:p>
            <a:pPr marL="273050" indent="-273050">
              <a:buFont typeface="Times" charset="0"/>
              <a:buNone/>
            </a:pPr>
            <a:endParaRPr lang="en-US" sz="3600" dirty="0" smtClean="0"/>
          </a:p>
          <a:p>
            <a:pPr marL="273050" indent="-273050">
              <a:buFont typeface="Times" charset="0"/>
              <a:buNone/>
            </a:pPr>
            <a:r>
              <a:rPr lang="en-US" sz="2800" dirty="0" smtClean="0"/>
              <a:t>    Understand a fraction </a:t>
            </a:r>
            <a:r>
              <a:rPr lang="en-US" sz="2800" dirty="0" smtClean="0">
                <a:solidFill>
                  <a:srgbClr val="FF0000"/>
                </a:solidFill>
              </a:rPr>
              <a:t> </a:t>
            </a:r>
            <a:r>
              <a:rPr lang="en-US" sz="2800" i="1" dirty="0" smtClean="0">
                <a:solidFill>
                  <a:srgbClr val="FF0000"/>
                </a:solidFill>
              </a:rPr>
              <a:t>a </a:t>
            </a:r>
            <a:r>
              <a:rPr lang="en-US" sz="2800" dirty="0" smtClean="0"/>
              <a:t>/b as the quantity formed by </a:t>
            </a:r>
            <a:r>
              <a:rPr lang="en-US" sz="2800" i="1" dirty="0" smtClean="0">
                <a:solidFill>
                  <a:srgbClr val="FF0000"/>
                </a:solidFill>
              </a:rPr>
              <a:t>a</a:t>
            </a:r>
            <a:r>
              <a:rPr lang="en-US" sz="2800" dirty="0" smtClean="0"/>
              <a:t> parts of size </a:t>
            </a:r>
            <a:r>
              <a:rPr lang="en-US" sz="2800" dirty="0" smtClean="0">
                <a:latin typeface="Times New Roman" pitchFamily="18" charset="0"/>
                <a:cs typeface="Times New Roman" pitchFamily="18" charset="0"/>
              </a:rPr>
              <a:t>1</a:t>
            </a:r>
            <a:r>
              <a:rPr lang="en-US" sz="2800" dirty="0" smtClean="0"/>
              <a:t>/b</a:t>
            </a:r>
          </a:p>
          <a:p>
            <a:pPr marL="273050" indent="-273050"/>
            <a:endParaRPr lang="en-US" sz="2800" dirty="0" smtClean="0"/>
          </a:p>
        </p:txBody>
      </p:sp>
      <p:grpSp>
        <p:nvGrpSpPr>
          <p:cNvPr id="60420" name="Group 3"/>
          <p:cNvGrpSpPr>
            <a:grpSpLocks/>
          </p:cNvGrpSpPr>
          <p:nvPr/>
        </p:nvGrpSpPr>
        <p:grpSpPr bwMode="auto">
          <a:xfrm>
            <a:off x="2454275" y="2971800"/>
            <a:ext cx="4175125" cy="1600200"/>
            <a:chOff x="2286000" y="2667000"/>
            <a:chExt cx="4175125" cy="1828800"/>
          </a:xfrm>
        </p:grpSpPr>
        <p:grpSp>
          <p:nvGrpSpPr>
            <p:cNvPr id="60421" name="Group 4"/>
            <p:cNvGrpSpPr>
              <a:grpSpLocks/>
            </p:cNvGrpSpPr>
            <p:nvPr/>
          </p:nvGrpSpPr>
          <p:grpSpPr bwMode="auto">
            <a:xfrm>
              <a:off x="2286000" y="2667000"/>
              <a:ext cx="4175125" cy="1828800"/>
              <a:chOff x="2160" y="720"/>
              <a:chExt cx="2803" cy="1440"/>
            </a:xfrm>
          </p:grpSpPr>
          <p:sp>
            <p:nvSpPr>
              <p:cNvPr id="7" name="Rectangle 3"/>
              <p:cNvSpPr>
                <a:spLocks noChangeArrowheads="1"/>
              </p:cNvSpPr>
              <p:nvPr/>
            </p:nvSpPr>
            <p:spPr bwMode="auto">
              <a:xfrm>
                <a:off x="2160" y="720"/>
                <a:ext cx="1381" cy="1440"/>
              </a:xfrm>
              <a:prstGeom prst="rect">
                <a:avLst/>
              </a:prstGeom>
              <a:solidFill>
                <a:schemeClr val="accent2">
                  <a:lumMod val="60000"/>
                  <a:lumOff val="40000"/>
                </a:schemeClr>
              </a:solidFill>
              <a:ln w="12700">
                <a:solidFill>
                  <a:schemeClr val="tx1"/>
                </a:solidFill>
                <a:miter lim="800000"/>
                <a:headEnd/>
                <a:tailEnd/>
              </a:ln>
              <a:effectLst>
                <a:outerShdw dist="25400" dir="5400000" algn="ctr" rotWithShape="0">
                  <a:srgbClr val="808080">
                    <a:alpha val="35001"/>
                  </a:srgbClr>
                </a:outerShdw>
              </a:effectLst>
            </p:spPr>
            <p:txBody>
              <a:bodyPr tIns="91440" bIns="91440"/>
              <a:lstStyle/>
              <a:p>
                <a:pPr defTabSz="914400">
                  <a:defRPr/>
                </a:pPr>
                <a:endParaRPr lang="en-US" sz="2400">
                  <a:solidFill>
                    <a:prstClr val="black"/>
                  </a:solidFill>
                  <a:cs typeface="ＭＳ Ｐゴシック" charset="-128"/>
                </a:endParaRPr>
              </a:p>
            </p:txBody>
          </p:sp>
          <p:sp>
            <p:nvSpPr>
              <p:cNvPr id="8" name="Rectangle 4"/>
              <p:cNvSpPr>
                <a:spLocks noChangeArrowheads="1"/>
              </p:cNvSpPr>
              <p:nvPr/>
            </p:nvSpPr>
            <p:spPr bwMode="auto">
              <a:xfrm>
                <a:off x="3541" y="720"/>
                <a:ext cx="700" cy="1440"/>
              </a:xfrm>
              <a:prstGeom prst="rect">
                <a:avLst/>
              </a:prstGeom>
              <a:solidFill>
                <a:schemeClr val="accent2">
                  <a:lumMod val="60000"/>
                  <a:lumOff val="40000"/>
                </a:schemeClr>
              </a:solidFill>
              <a:ln w="9525">
                <a:solidFill>
                  <a:srgbClr val="000000"/>
                </a:solidFill>
                <a:miter lim="800000"/>
                <a:headEnd/>
                <a:tailEnd/>
              </a:ln>
              <a:effectLst>
                <a:outerShdw dist="25400" dir="5400000" algn="ctr" rotWithShape="0">
                  <a:srgbClr val="808080">
                    <a:alpha val="35001"/>
                  </a:srgbClr>
                </a:outerShdw>
              </a:effectLst>
            </p:spPr>
            <p:txBody>
              <a:bodyPr tIns="91440" bIns="91440"/>
              <a:lstStyle/>
              <a:p>
                <a:pPr defTabSz="914400">
                  <a:defRPr/>
                </a:pPr>
                <a:endParaRPr lang="en-US" sz="2400">
                  <a:solidFill>
                    <a:prstClr val="black"/>
                  </a:solidFill>
                  <a:cs typeface="ＭＳ Ｐゴシック" charset="-128"/>
                </a:endParaRPr>
              </a:p>
            </p:txBody>
          </p:sp>
          <p:sp>
            <p:nvSpPr>
              <p:cNvPr id="9" name="Rectangle 5"/>
              <p:cNvSpPr>
                <a:spLocks noChangeArrowheads="1"/>
              </p:cNvSpPr>
              <p:nvPr/>
            </p:nvSpPr>
            <p:spPr bwMode="auto">
              <a:xfrm>
                <a:off x="4259" y="720"/>
                <a:ext cx="704" cy="1440"/>
              </a:xfrm>
              <a:prstGeom prst="rect">
                <a:avLst/>
              </a:prstGeom>
              <a:solidFill>
                <a:srgbClr val="08A7B8"/>
              </a:solidFill>
              <a:ln w="19050">
                <a:solidFill>
                  <a:srgbClr val="000000"/>
                </a:solidFill>
                <a:miter lim="800000"/>
                <a:headEnd/>
                <a:tailEnd/>
              </a:ln>
              <a:effectLst>
                <a:outerShdw dist="25400" dir="5400000" algn="ctr" rotWithShape="0">
                  <a:srgbClr val="808080">
                    <a:alpha val="35001"/>
                  </a:srgbClr>
                </a:outerShdw>
              </a:effectLst>
            </p:spPr>
            <p:txBody>
              <a:bodyPr tIns="91440" bIns="91440"/>
              <a:lstStyle/>
              <a:p>
                <a:pPr defTabSz="914400">
                  <a:defRPr/>
                </a:pPr>
                <a:endParaRPr lang="en-US" sz="2400">
                  <a:solidFill>
                    <a:prstClr val="black"/>
                  </a:solidFill>
                  <a:cs typeface="ＭＳ Ｐゴシック" charset="-128"/>
                </a:endParaRPr>
              </a:p>
            </p:txBody>
          </p:sp>
        </p:grpSp>
        <p:sp>
          <p:nvSpPr>
            <p:cNvPr id="60425" name="Line 1032"/>
            <p:cNvSpPr>
              <a:spLocks noChangeShapeType="1"/>
            </p:cNvSpPr>
            <p:nvPr/>
          </p:nvSpPr>
          <p:spPr bwMode="auto">
            <a:xfrm>
              <a:off x="3276600" y="2667000"/>
              <a:ext cx="0" cy="1828800"/>
            </a:xfrm>
            <a:prstGeom prst="line">
              <a:avLst/>
            </a:prstGeom>
            <a:noFill/>
            <a:ln w="9525">
              <a:solidFill>
                <a:schemeClr val="tx1"/>
              </a:solidFill>
              <a:round/>
              <a:headEnd/>
              <a:tailEnd/>
            </a:ln>
          </p:spPr>
          <p:txBody>
            <a:bodyPr wrap="none" anchor="ctr"/>
            <a:lstStyle/>
            <a:p>
              <a:pPr defTabSz="914400" fontAlgn="base">
                <a:spcBef>
                  <a:spcPct val="0"/>
                </a:spcBef>
                <a:spcAft>
                  <a:spcPct val="0"/>
                </a:spcAft>
              </a:pPr>
              <a:endParaRPr lang="en-US">
                <a:solidFill>
                  <a:prstClr val="black"/>
                </a:solidFill>
                <a:latin typeface="Arial" charset="0"/>
              </a:endParaRPr>
            </a:p>
          </p:txBody>
        </p:sp>
      </p:grpSp>
    </p:spTree>
    <p:extLst>
      <p:ext uri="{BB962C8B-B14F-4D97-AF65-F5344CB8AC3E}">
        <p14:creationId xmlns:p14="http://schemas.microsoft.com/office/powerpoint/2010/main" val="13429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Grade 4 Standard:  Extend </a:t>
            </a:r>
            <a:r>
              <a:rPr lang="en-US" sz="2800" b="1" dirty="0">
                <a:solidFill>
                  <a:schemeClr val="tx1"/>
                </a:solidFill>
              </a:rPr>
              <a:t>understanding of fraction equivalence and </a:t>
            </a:r>
            <a:r>
              <a:rPr lang="en-US" sz="2800" b="1" dirty="0" smtClean="0">
                <a:solidFill>
                  <a:schemeClr val="tx1"/>
                </a:solidFill>
              </a:rPr>
              <a:t>ordering.</a:t>
            </a:r>
            <a:endParaRPr lang="en-US" sz="2800" b="1" dirty="0">
              <a:solidFill>
                <a:schemeClr val="tx1"/>
              </a:solidFill>
            </a:endParaRPr>
          </a:p>
        </p:txBody>
      </p:sp>
      <p:sp>
        <p:nvSpPr>
          <p:cNvPr id="3" name="Content Placeholder 2"/>
          <p:cNvSpPr>
            <a:spLocks noGrp="1"/>
          </p:cNvSpPr>
          <p:nvPr>
            <p:ph idx="1"/>
          </p:nvPr>
        </p:nvSpPr>
        <p:spPr/>
        <p:txBody>
          <a:bodyPr/>
          <a:lstStyle/>
          <a:p>
            <a:r>
              <a:rPr lang="en-US" dirty="0"/>
              <a:t>Explain why a fraction a/b is equivalent to a fraction  </a:t>
            </a:r>
            <a:r>
              <a:rPr lang="en-US" dirty="0" smtClean="0"/>
              <a:t>  (</a:t>
            </a:r>
            <a:r>
              <a:rPr lang="en-US" dirty="0"/>
              <a:t>n × a)/(n × b) by using visual fraction models, with attention to how the number and size of the parts differ even though the two fractions themselves are the same size. Use this principle to recognize and generate equivalent fractions.</a:t>
            </a:r>
          </a:p>
        </p:txBody>
      </p:sp>
    </p:spTree>
    <p:extLst>
      <p:ext uri="{BB962C8B-B14F-4D97-AF65-F5344CB8AC3E}">
        <p14:creationId xmlns:p14="http://schemas.microsoft.com/office/powerpoint/2010/main" val="9155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rPr>
              <a:t>Grade 4 Standard:  Extend </a:t>
            </a:r>
            <a:r>
              <a:rPr lang="en-US" sz="2800" b="1" dirty="0">
                <a:solidFill>
                  <a:schemeClr val="tx1"/>
                </a:solidFill>
              </a:rPr>
              <a:t>understanding of fraction equivalence and </a:t>
            </a:r>
            <a:r>
              <a:rPr lang="en-US" sz="2800" b="1" dirty="0" smtClean="0">
                <a:solidFill>
                  <a:schemeClr val="tx1"/>
                </a:solidFill>
              </a:rPr>
              <a:t>ordering.</a:t>
            </a:r>
            <a:endParaRPr lang="en-US" sz="2800" b="1" dirty="0">
              <a:solidFill>
                <a:schemeClr val="tx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1937" y="1421643"/>
            <a:ext cx="4677878" cy="476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378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Standard</a:t>
            </a:r>
            <a:endParaRPr lang="en-US" dirty="0"/>
          </a:p>
        </p:txBody>
      </p:sp>
      <p:sp>
        <p:nvSpPr>
          <p:cNvPr id="3" name="Content Placeholder 2"/>
          <p:cNvSpPr>
            <a:spLocks noGrp="1"/>
          </p:cNvSpPr>
          <p:nvPr>
            <p:ph idx="1"/>
          </p:nvPr>
        </p:nvSpPr>
        <p:spPr/>
        <p:txBody>
          <a:bodyPr/>
          <a:lstStyle/>
          <a:p>
            <a:pPr marL="0" indent="0">
              <a:buNone/>
            </a:pPr>
            <a:r>
              <a:rPr lang="en-US" dirty="0"/>
              <a:t>Apply and extend previous understandings of multiplication to multiply a fraction by a whole number. </a:t>
            </a:r>
            <a:endParaRPr lang="en-US" dirty="0" smtClean="0"/>
          </a:p>
          <a:p>
            <a:r>
              <a:rPr lang="en-US" dirty="0" smtClean="0"/>
              <a:t>Understand </a:t>
            </a:r>
            <a:r>
              <a:rPr lang="en-US" dirty="0"/>
              <a:t>a fraction a/b as a multiple of 1/b. For example, use a visual fraction model to represent 5/4 as the product 5 × (1/4), recording the conclusion by the equation 5/4 = 5 × (1/4).</a:t>
            </a:r>
          </a:p>
        </p:txBody>
      </p:sp>
    </p:spTree>
    <p:extLst>
      <p:ext uri="{BB962C8B-B14F-4D97-AF65-F5344CB8AC3E}">
        <p14:creationId xmlns:p14="http://schemas.microsoft.com/office/powerpoint/2010/main" val="2686141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Breeze.thmx</Template>
  <TotalTime>1312</TotalTime>
  <Words>1162</Words>
  <Application>Microsoft Office PowerPoint</Application>
  <PresentationFormat>On-screen Show (4:3)</PresentationFormat>
  <Paragraphs>115</Paragraphs>
  <Slides>25</Slides>
  <Notes>10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Breeze</vt:lpstr>
      <vt:lpstr>Concourse</vt:lpstr>
      <vt:lpstr>Office Theme</vt:lpstr>
      <vt:lpstr>Equation</vt:lpstr>
      <vt:lpstr>Franklin-McKinley/SJSU Math Institute Thursday, June 16, 2016</vt:lpstr>
      <vt:lpstr>Today’s Agenda</vt:lpstr>
      <vt:lpstr>Extending Multiplication from Whole Numbers to Fractions  </vt:lpstr>
      <vt:lpstr>Extending Multiplication from Whole Numbers to Fractions (cont’d.)</vt:lpstr>
      <vt:lpstr>Diagrams adapted for fractions:  5 x 2/3</vt:lpstr>
      <vt:lpstr>Grade Three Standard</vt:lpstr>
      <vt:lpstr>Grade 4 Standard:  Extend understanding of fraction equivalence and ordering.</vt:lpstr>
      <vt:lpstr>Grade 4 Standard:  Extend understanding of fraction equivalence and ordering.</vt:lpstr>
      <vt:lpstr>Grade 4 Standard</vt:lpstr>
      <vt:lpstr>Grade 5 Standards</vt:lpstr>
      <vt:lpstr>The Importance of Context</vt:lpstr>
      <vt:lpstr>Contexts for Modeling Multiplication of Fractions</vt:lpstr>
      <vt:lpstr>PowerPoint Presentation</vt:lpstr>
      <vt:lpstr>Another Context for  Multiplication of Fractions</vt:lpstr>
      <vt:lpstr>PowerPoint Presentation</vt:lpstr>
      <vt:lpstr>Solve each problem using pictures and/or manipulatives.  </vt:lpstr>
      <vt:lpstr>SBAC Problems</vt:lpstr>
      <vt:lpstr>PowerPoint Presentation</vt:lpstr>
      <vt:lpstr>PowerPoint Presentation</vt:lpstr>
      <vt:lpstr>PowerPoint Presentation</vt:lpstr>
      <vt:lpstr>PowerPoint Presentation</vt:lpstr>
      <vt:lpstr>PowerPoint Presentation</vt:lpstr>
      <vt:lpstr>Adapting the problem.</vt:lpstr>
      <vt:lpstr>Planning and Application</vt:lpstr>
      <vt:lpstr>PowerPoint Presentation</vt:lpstr>
    </vt:vector>
  </TitlesOfParts>
  <Company>SJSU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Responses to Discuss: Ann</dc:title>
  <dc:creator>Joanne Becker</dc:creator>
  <cp:lastModifiedBy>Roddick</cp:lastModifiedBy>
  <cp:revision>52</cp:revision>
  <cp:lastPrinted>2016-06-16T02:05:07Z</cp:lastPrinted>
  <dcterms:created xsi:type="dcterms:W3CDTF">2016-04-26T21:38:32Z</dcterms:created>
  <dcterms:modified xsi:type="dcterms:W3CDTF">2016-06-16T02:21:03Z</dcterms:modified>
</cp:coreProperties>
</file>