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6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5DFEC-7D16-9343-929A-6E307F5A47BE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F8B4A-6C6A-E146-9F9A-8181340C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6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98FE4-4EED-E545-A87B-A8CCD3B766A3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31E86-6973-7B41-89BF-C9FFAFBB0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1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course we have previously</a:t>
            </a:r>
            <a:r>
              <a:rPr lang="en-US" baseline="0" dirty="0" smtClean="0"/>
              <a:t> spent a lot of time on equivalence especially through use of concrete and pictorial representations including tape diagrams or number lines and rectangular fraction models.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03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 in group</a:t>
            </a:r>
          </a:p>
          <a:p>
            <a:r>
              <a:rPr lang="en-US" dirty="0" smtClean="0"/>
              <a:t>Discuss which can be done - 3</a:t>
            </a:r>
          </a:p>
          <a:p>
            <a:r>
              <a:rPr lang="en-US" dirty="0" smtClean="0"/>
              <a:t>Have one or more model that one - 3</a:t>
            </a:r>
          </a:p>
          <a:p>
            <a:endParaRPr lang="en-US" dirty="0" smtClean="0"/>
          </a:p>
          <a:p>
            <a:r>
              <a:rPr lang="en-US" dirty="0" smtClean="0"/>
              <a:t>#1 ok</a:t>
            </a:r>
          </a:p>
          <a:p>
            <a:r>
              <a:rPr lang="en-US" dirty="0" smtClean="0"/>
              <a:t>#21/2 is a cup but</a:t>
            </a:r>
            <a:r>
              <a:rPr lang="en-US" baseline="0" dirty="0" smtClean="0"/>
              <a:t> the unit for 1/3 is the water in the glass – different units</a:t>
            </a:r>
          </a:p>
          <a:p>
            <a:r>
              <a:rPr lang="en-US" baseline="0" dirty="0" smtClean="0"/>
              <a:t>#3different units</a:t>
            </a:r>
          </a:p>
          <a:p>
            <a:r>
              <a:rPr lang="en-US" baseline="0" dirty="0" smtClean="0"/>
              <a:t>#4 2 sets of children may not be disjoint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4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Units – 3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17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min in group</a:t>
            </a:r>
          </a:p>
          <a:p>
            <a:r>
              <a:rPr lang="en-US" dirty="0" smtClean="0"/>
              <a:t>5 min discuss which can be done</a:t>
            </a:r>
          </a:p>
          <a:p>
            <a:r>
              <a:rPr lang="en-US" dirty="0" smtClean="0"/>
              <a:t>5 min characteristics</a:t>
            </a:r>
          </a:p>
          <a:p>
            <a:r>
              <a:rPr lang="en-US" dirty="0" smtClean="0"/>
              <a:t>10 min modeling of 3 and 4</a:t>
            </a:r>
          </a:p>
          <a:p>
            <a:endParaRPr lang="en-US" dirty="0" smtClean="0"/>
          </a:p>
          <a:p>
            <a:r>
              <a:rPr lang="en-US" dirty="0" smtClean="0"/>
              <a:t>#1 No – units may be different</a:t>
            </a:r>
          </a:p>
          <a:p>
            <a:r>
              <a:rPr lang="en-US" dirty="0" smtClean="0"/>
              <a:t>#2 same unit but may be </a:t>
            </a:r>
            <a:r>
              <a:rPr lang="en-US" dirty="0" err="1" smtClean="0"/>
              <a:t>Ss</a:t>
            </a:r>
            <a:r>
              <a:rPr lang="en-US" dirty="0" smtClean="0"/>
              <a:t> who rode both rides</a:t>
            </a:r>
          </a:p>
          <a:p>
            <a:r>
              <a:rPr lang="en-US" dirty="0" smtClean="0"/>
              <a:t>#3 take away</a:t>
            </a:r>
          </a:p>
          <a:p>
            <a:r>
              <a:rPr lang="en-US" dirty="0" smtClean="0"/>
              <a:t>#4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95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Units and disjoint sets 3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70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 min in pairs</a:t>
            </a:r>
          </a:p>
          <a:p>
            <a:r>
              <a:rPr lang="en-US" dirty="0" smtClean="0"/>
              <a:t>15</a:t>
            </a:r>
            <a:r>
              <a:rPr lang="en-US" baseline="0" dirty="0" smtClean="0"/>
              <a:t> min share and discuss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87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47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 min group work</a:t>
            </a:r>
          </a:p>
          <a:p>
            <a:r>
              <a:rPr lang="en-US" dirty="0" smtClean="0"/>
              <a:t>10 min discussion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05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931E86-6973-7B41-89BF-C9FFAFBB02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8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6/8/16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Addition and Subtraction of Fractions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Joanne Rossi Becker</a:t>
            </a:r>
          </a:p>
          <a:p>
            <a:r>
              <a:rPr lang="en-US" dirty="0" smtClean="0"/>
              <a:t>Franklin McKinley </a:t>
            </a:r>
            <a:r>
              <a:rPr lang="en-US" smtClean="0"/>
              <a:t>Math Institute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64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Reflect on comparison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diagrams help reveal </a:t>
            </a:r>
            <a:r>
              <a:rPr lang="en-US" dirty="0" smtClean="0"/>
              <a:t>the </a:t>
            </a:r>
            <a:r>
              <a:rPr lang="en-US" dirty="0"/>
              <a:t>type of problem?</a:t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Why is it important to provide students with all these problem types?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340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Examine the student work provided to solve   </a:t>
            </a: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Which students display errors in their reasoning?</a:t>
            </a:r>
          </a:p>
          <a:p>
            <a:r>
              <a:rPr lang="en-US" dirty="0" smtClean="0"/>
              <a:t>What questions would you ask these students to help them understand their errors?</a:t>
            </a:r>
          </a:p>
          <a:p>
            <a:r>
              <a:rPr lang="en-US" dirty="0" smtClean="0"/>
              <a:t>How could you use the students’ diagrams to help them find the sum?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0065" y="2470150"/>
            <a:ext cx="12954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08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with higher cognitive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Measuring cups </a:t>
            </a:r>
            <a:r>
              <a:rPr lang="en-US" dirty="0" smtClean="0"/>
              <a:t>from:</a:t>
            </a:r>
            <a:r>
              <a:rPr lang="en-US" dirty="0"/>
              <a:t> </a:t>
            </a:r>
            <a:r>
              <a:rPr lang="en-US" dirty="0" err="1" smtClean="0"/>
              <a:t>Illustrativemathematics.org</a:t>
            </a:r>
            <a:endParaRPr lang="en-US" dirty="0" smtClean="0"/>
          </a:p>
          <a:p>
            <a:r>
              <a:rPr lang="en-US" dirty="0" smtClean="0"/>
              <a:t>Lucy has measuring cups of sizes 1 cup, 1/3 cup, and ¼ cup. She is trying to measure out 1/6 cup of water and says: “If I fill up the ½ cup and then pour that into the 1/3 cup until it is full, there will be 1/6 cup of water left.”</a:t>
            </a:r>
          </a:p>
          <a:p>
            <a:pPr lvl="1"/>
            <a:r>
              <a:rPr lang="en-US" dirty="0" smtClean="0"/>
              <a:t>Is Lucy’s method to measure 1/6 cup of water correct? Explain.</a:t>
            </a:r>
          </a:p>
          <a:p>
            <a:pPr lvl="1"/>
            <a:r>
              <a:rPr lang="en-US" dirty="0" smtClean="0"/>
              <a:t>Lucy wonders what other amounts she can measure. Is it possible for her to measure out 1/12 of a cup? Explain.</a:t>
            </a:r>
          </a:p>
          <a:p>
            <a:pPr lvl="1"/>
            <a:r>
              <a:rPr lang="en-US" dirty="0" smtClean="0"/>
              <a:t>What other amounts of water can Lucy measure?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227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Computation with rational numbers is an extension of computation with whole numbers but introduces some new ideas and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297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+ and -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/>
              <a:t>Addition and subtraction with like denominators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Include whole numbers or mixed numbers with like denominators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dirty="0"/>
              <a:t> Fractions or mixed numbers with different denominators but with one denominator a multiple of the other</a:t>
            </a:r>
            <a:endParaRPr lang="en-US" dirty="0"/>
          </a:p>
          <a:p>
            <a:endParaRPr lang="en-US" dirty="0"/>
          </a:p>
          <a:p>
            <a:pPr lvl="0"/>
            <a:r>
              <a:rPr lang="en-US" b="1" dirty="0"/>
              <a:t>Fractions with different denominators that do not share a common factor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92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problem(s) could be solved by ½ + 1/3?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7200" b="1" dirty="0"/>
              <a:t>Ari pours </a:t>
            </a:r>
            <a:r>
              <a:rPr lang="en-US" sz="7200" b="1" i="1" dirty="0" smtClean="0"/>
              <a:t>1/2</a:t>
            </a:r>
            <a:r>
              <a:rPr lang="en-US" sz="7200" b="1" dirty="0" smtClean="0"/>
              <a:t> </a:t>
            </a:r>
            <a:r>
              <a:rPr lang="en-US" sz="7200" b="1" dirty="0"/>
              <a:t>of a cup of sand into an empty box. Then Ari pours </a:t>
            </a:r>
            <a:r>
              <a:rPr lang="en-US" sz="7200" b="1" i="1" dirty="0" smtClean="0"/>
              <a:t>1/3</a:t>
            </a:r>
            <a:r>
              <a:rPr lang="en-US" sz="7200" b="1" dirty="0" smtClean="0"/>
              <a:t>  </a:t>
            </a:r>
            <a:r>
              <a:rPr lang="en-US" sz="7200" b="1" dirty="0"/>
              <a:t>of a cup of sand into the box. How many cups of sand are in the box now</a:t>
            </a:r>
            <a:r>
              <a:rPr lang="en-US" sz="7200" b="1" dirty="0" smtClean="0"/>
              <a:t>?</a:t>
            </a:r>
            <a:endParaRPr lang="en-US" sz="7200" dirty="0"/>
          </a:p>
          <a:p>
            <a:pPr marL="514350" lvl="0" indent="-514350">
              <a:buFont typeface="+mj-lt"/>
              <a:buAutoNum type="arabicPeriod"/>
            </a:pPr>
            <a:r>
              <a:rPr lang="en-US" sz="7200" b="1" dirty="0"/>
              <a:t>Anna has a full glass of water. Anna pours </a:t>
            </a:r>
            <a:r>
              <a:rPr lang="en-US" sz="7200" b="1" i="1" dirty="0" smtClean="0"/>
              <a:t>1/2</a:t>
            </a:r>
            <a:r>
              <a:rPr lang="en-US" sz="7200" b="1" dirty="0" smtClean="0"/>
              <a:t> </a:t>
            </a:r>
            <a:r>
              <a:rPr lang="en-US" sz="7200" b="1" dirty="0"/>
              <a:t>cup of water from the glass into an empty bowl. Then she pours in another </a:t>
            </a:r>
            <a:r>
              <a:rPr lang="en-US" sz="7200" b="1" i="1" dirty="0" smtClean="0"/>
              <a:t>1/3</a:t>
            </a:r>
            <a:r>
              <a:rPr lang="en-US" sz="7200" b="1" dirty="0" smtClean="0"/>
              <a:t>  </a:t>
            </a:r>
            <a:r>
              <a:rPr lang="en-US" sz="7200" b="1" dirty="0"/>
              <a:t>of the water from the glass into the bowl. How many cups of water are in the bowl now</a:t>
            </a:r>
            <a:r>
              <a:rPr lang="en-US" sz="7200" b="1" dirty="0" smtClean="0"/>
              <a:t>?</a:t>
            </a:r>
            <a:endParaRPr lang="en-US" sz="7200" dirty="0"/>
          </a:p>
          <a:p>
            <a:pPr marL="514350" lvl="0" indent="-514350">
              <a:buFont typeface="+mj-lt"/>
              <a:buAutoNum type="arabicPeriod"/>
            </a:pPr>
            <a:r>
              <a:rPr lang="en-US" sz="7200" b="1" i="1" dirty="0" smtClean="0"/>
              <a:t>1/2  </a:t>
            </a:r>
            <a:r>
              <a:rPr lang="en-US" sz="7200" b="1" dirty="0"/>
              <a:t>of the boys in the class are wearing tennis shoes.  </a:t>
            </a:r>
            <a:r>
              <a:rPr lang="en-US" sz="7200" b="1" i="1" dirty="0" smtClean="0"/>
              <a:t>1/3</a:t>
            </a:r>
            <a:r>
              <a:rPr lang="en-US" sz="7200" b="1" dirty="0" smtClean="0"/>
              <a:t>   </a:t>
            </a:r>
            <a:r>
              <a:rPr lang="en-US" sz="7200" b="1" dirty="0"/>
              <a:t>of the girls in the class are wearing tennis shoes. What fraction of the class is wearing tennis shoes</a:t>
            </a:r>
            <a:r>
              <a:rPr lang="en-US" sz="7200" b="1" dirty="0" smtClean="0"/>
              <a:t>?</a:t>
            </a:r>
            <a:endParaRPr lang="en-US" sz="7200" dirty="0"/>
          </a:p>
          <a:p>
            <a:pPr marL="514350" lvl="0" indent="-514350">
              <a:buFont typeface="+mj-lt"/>
              <a:buAutoNum type="arabicPeriod"/>
            </a:pPr>
            <a:r>
              <a:rPr lang="en-US" sz="7200" b="1" i="1" dirty="0" smtClean="0"/>
              <a:t>1/2 </a:t>
            </a:r>
            <a:r>
              <a:rPr lang="en-US" sz="7200" b="1" dirty="0" smtClean="0"/>
              <a:t>  </a:t>
            </a:r>
            <a:r>
              <a:rPr lang="en-US" sz="7200" b="1" dirty="0"/>
              <a:t>of the children at </a:t>
            </a:r>
            <a:r>
              <a:rPr lang="en-US" sz="7200" b="1" dirty="0" err="1"/>
              <a:t>Shirakawa</a:t>
            </a:r>
            <a:r>
              <a:rPr lang="en-US" sz="7200" b="1" dirty="0"/>
              <a:t> ES say they would like to visit the park.  </a:t>
            </a:r>
            <a:r>
              <a:rPr lang="en-US" sz="7200" b="1" dirty="0" smtClean="0"/>
              <a:t> </a:t>
            </a:r>
            <a:r>
              <a:rPr lang="en-US" sz="7200" b="1" i="1" dirty="0" smtClean="0"/>
              <a:t>1/3</a:t>
            </a:r>
            <a:r>
              <a:rPr lang="en-US" sz="7200" b="1" dirty="0" smtClean="0"/>
              <a:t>   </a:t>
            </a:r>
            <a:r>
              <a:rPr lang="en-US" sz="7200" b="1" dirty="0"/>
              <a:t>of the children at </a:t>
            </a:r>
            <a:r>
              <a:rPr lang="en-US" sz="7200" b="1" dirty="0" err="1"/>
              <a:t>Shirakawa</a:t>
            </a:r>
            <a:r>
              <a:rPr lang="en-US" sz="7200" b="1" dirty="0"/>
              <a:t> say they would like to visit the science museum. What fraction of the children would like to visit the park or the science museum?</a:t>
            </a:r>
            <a:endParaRPr lang="en-US" sz="7200" dirty="0"/>
          </a:p>
          <a:p>
            <a:r>
              <a:rPr lang="en-US" sz="7200" b="1" dirty="0"/>
              <a:t> </a:t>
            </a:r>
            <a:endParaRPr lang="en-US" sz="7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39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½ + 1/3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Draw a model to illustrate the </a:t>
            </a:r>
            <a:r>
              <a:rPr lang="en-US" dirty="0" smtClean="0"/>
              <a:t>solution</a:t>
            </a:r>
          </a:p>
          <a:p>
            <a:r>
              <a:rPr lang="en-US" dirty="0" smtClean="0"/>
              <a:t>What are important characteristics of problems than can be solved by adding </a:t>
            </a:r>
            <a:r>
              <a:rPr lang="en-US" smtClean="0"/>
              <a:t>two fractions?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46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problem(s) can be solved by 2/3-1/2?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2/of the kingdom of Reyna is forestland. ½ of the neighboring kingdom of </a:t>
            </a:r>
            <a:r>
              <a:rPr lang="en-US" dirty="0" err="1" smtClean="0"/>
              <a:t>Lexia</a:t>
            </a:r>
            <a:r>
              <a:rPr lang="en-US" dirty="0" smtClean="0"/>
              <a:t> is forestland. How much more forestland is there in Reyna than in </a:t>
            </a:r>
            <a:r>
              <a:rPr lang="en-US" dirty="0" err="1" smtClean="0"/>
              <a:t>Lexia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2/3 of the children at </a:t>
            </a:r>
            <a:r>
              <a:rPr lang="en-US" dirty="0" err="1" smtClean="0"/>
              <a:t>Shirakawa</a:t>
            </a:r>
            <a:r>
              <a:rPr lang="en-US" dirty="0" smtClean="0"/>
              <a:t> Elementary rode the Ferris Wheel at the county fair. ½ of the children from </a:t>
            </a:r>
            <a:r>
              <a:rPr lang="en-US" dirty="0" err="1" smtClean="0"/>
              <a:t>Shirakawa</a:t>
            </a:r>
            <a:r>
              <a:rPr lang="en-US" dirty="0" smtClean="0"/>
              <a:t> rode the carousel. What fraction of children at </a:t>
            </a:r>
            <a:r>
              <a:rPr lang="en-US" dirty="0" err="1" smtClean="0"/>
              <a:t>Shirakawa</a:t>
            </a:r>
            <a:r>
              <a:rPr lang="en-US" dirty="0" smtClean="0"/>
              <a:t> rode the Ferris Wheel but not the carousel?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Starting at her house, Katie bikes 2/3 of a mile down the street. Then Katie turns around and bikes ½ mile back toward her house. How far down the street is Katie from her house?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Brett pours 2/3 cup of water into his mug. Amelia pours ½ cup of water into her mug. How much more water does Brett have in his mug?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95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2/3-1/2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a model to illustrate the solution(s)</a:t>
            </a:r>
          </a:p>
          <a:p>
            <a:r>
              <a:rPr lang="en-US" dirty="0" smtClean="0"/>
              <a:t>What are the important characteristics of problems that can be solved by subtracting one fraction from another?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326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+ and – problem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Join</a:t>
            </a:r>
            <a:r>
              <a:rPr lang="en-US" b="1" u="sng" dirty="0"/>
              <a:t>: </a:t>
            </a:r>
            <a:r>
              <a:rPr lang="en-US" b="1" dirty="0"/>
              <a:t>direct or implied action in which a set is increased by a particular </a:t>
            </a:r>
            <a:r>
              <a:rPr lang="en-US" b="1" dirty="0" smtClean="0"/>
              <a:t>amount</a:t>
            </a:r>
            <a:endParaRPr lang="en-US" dirty="0"/>
          </a:p>
          <a:p>
            <a:r>
              <a:rPr lang="en-US" b="1" u="sng" dirty="0"/>
              <a:t>Separate: </a:t>
            </a:r>
            <a:r>
              <a:rPr lang="en-US" b="1" dirty="0"/>
              <a:t>an initial amount is decreased instead of </a:t>
            </a:r>
            <a:r>
              <a:rPr lang="en-US" b="1" dirty="0" smtClean="0"/>
              <a:t>increased</a:t>
            </a:r>
            <a:endParaRPr lang="en-US" dirty="0"/>
          </a:p>
          <a:p>
            <a:r>
              <a:rPr lang="en-US" b="1" u="sng" dirty="0"/>
              <a:t>Part-Part-Whole Problems</a:t>
            </a:r>
            <a:r>
              <a:rPr lang="en-US" b="1" dirty="0"/>
              <a:t>: static relationship among a set and its disjoint subsets; no direct or implied action and no change over </a:t>
            </a:r>
            <a:r>
              <a:rPr lang="en-US" b="1" dirty="0" smtClean="0"/>
              <a:t>time</a:t>
            </a:r>
            <a:endParaRPr lang="en-US" dirty="0"/>
          </a:p>
          <a:p>
            <a:r>
              <a:rPr lang="en-US" b="1" u="sng" dirty="0"/>
              <a:t>Comparison Problems</a:t>
            </a:r>
            <a:r>
              <a:rPr lang="en-US" b="1" dirty="0"/>
              <a:t>: comparison of two distinct, disjoint sets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77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each: compare and contrast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José has 2 ½ pages full of stickers. He gives ¾ of a page to his sister Rosalie. How many pages of stickers does José have now?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José has 2 ½ pages full of stickers. His sister Rosalie has ¾ of a page of stickers. How many more pages of stickers does José have than Rosalie?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José wants to fill 2 ½ pages in his book with stickers. Right now he has enough stickers to fill ¾ of a page. How many more pages full of stickers does José need?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José has 2 ½ pages full of superhero stickers. He has ¾ of a page of sports stickers. How many pages of stickers does José have altogether?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7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91</TotalTime>
  <Words>1010</Words>
  <Application>Microsoft Macintosh PowerPoint</Application>
  <PresentationFormat>On-screen Show (4:3)</PresentationFormat>
  <Paragraphs>91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Infusion</vt:lpstr>
      <vt:lpstr>Addition and Subtraction of Fractions</vt:lpstr>
      <vt:lpstr>Big Idea</vt:lpstr>
      <vt:lpstr>+ and - sequence</vt:lpstr>
      <vt:lpstr>Which problem(s) could be solved by ½ + 1/3?</vt:lpstr>
      <vt:lpstr>½ + 1/3</vt:lpstr>
      <vt:lpstr>Which problem(s) can be solved by 2/3-1/2?</vt:lpstr>
      <vt:lpstr>2/3-1/2</vt:lpstr>
      <vt:lpstr>+ and – problem types</vt:lpstr>
      <vt:lpstr>Diagram each: compare and contrast</vt:lpstr>
      <vt:lpstr>Reflect on comparison</vt:lpstr>
      <vt:lpstr>Student work</vt:lpstr>
      <vt:lpstr>Task with higher cognitive demand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 and Subtraction of Fractions</dc:title>
  <dc:creator>Joanne Becker</dc:creator>
  <cp:lastModifiedBy>Joanne Becker</cp:lastModifiedBy>
  <cp:revision>9</cp:revision>
  <cp:lastPrinted>2016-06-08T17:22:47Z</cp:lastPrinted>
  <dcterms:created xsi:type="dcterms:W3CDTF">2016-06-06T16:17:25Z</dcterms:created>
  <dcterms:modified xsi:type="dcterms:W3CDTF">2016-06-08T17:22:58Z</dcterms:modified>
</cp:coreProperties>
</file>