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9" r:id="rId4"/>
    <p:sldId id="260" r:id="rId5"/>
    <p:sldId id="261" r:id="rId6"/>
    <p:sldId id="263" r:id="rId7"/>
    <p:sldId id="257" r:id="rId8"/>
    <p:sldId id="262" r:id="rId9"/>
    <p:sldId id="268" r:id="rId10"/>
    <p:sldId id="264" r:id="rId11"/>
    <p:sldId id="265" r:id="rId12"/>
    <p:sldId id="266" r:id="rId13"/>
    <p:sldId id="267" r:id="rId14"/>
    <p:sldId id="270" r:id="rId15"/>
    <p:sldId id="271"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7" d="100"/>
          <a:sy n="37" d="100"/>
        </p:scale>
        <p:origin x="-36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3D9857-A56D-764A-8F72-8F97A8DC3E47}"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8327EF-3007-AE43-952B-DAF3FB9D31C3}" type="slidenum">
              <a:rPr lang="en-US" smtClean="0"/>
              <a:t>‹#›</a:t>
            </a:fld>
            <a:endParaRPr lang="en-US"/>
          </a:p>
        </p:txBody>
      </p:sp>
    </p:spTree>
    <p:extLst>
      <p:ext uri="{BB962C8B-B14F-4D97-AF65-F5344CB8AC3E}">
        <p14:creationId xmlns:p14="http://schemas.microsoft.com/office/powerpoint/2010/main" val="6272310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Engaging teachers in solving the </a:t>
            </a:r>
            <a:r>
              <a:rPr lang="en-US" dirty="0" smtClean="0"/>
              <a:t>Hexagon</a:t>
            </a:r>
            <a:r>
              <a:rPr lang="en-US" baseline="0" dirty="0" smtClean="0"/>
              <a:t> </a:t>
            </a:r>
            <a:r>
              <a:rPr lang="en-US" dirty="0" smtClean="0"/>
              <a:t>Task </a:t>
            </a:r>
            <a:r>
              <a:rPr lang="en-US" dirty="0"/>
              <a:t>will take approximately an hour.  </a:t>
            </a:r>
            <a:r>
              <a:rPr lang="en-US" dirty="0" smtClean="0"/>
              <a:t>If</a:t>
            </a:r>
            <a:r>
              <a:rPr lang="en-US" baseline="0" dirty="0" smtClean="0"/>
              <a:t> possible, you should provide teachers with hexagon blocks from a standard pattern block set to use as reasoning tools.  </a:t>
            </a:r>
            <a:endParaRPr lang="en-US" dirty="0" smtClean="0"/>
          </a:p>
          <a:p>
            <a:endParaRPr lang="en-US" dirty="0"/>
          </a:p>
          <a:p>
            <a:r>
              <a:rPr lang="en-US" dirty="0"/>
              <a:t>See the document entitled </a:t>
            </a:r>
            <a:r>
              <a:rPr lang="en-US" dirty="0" smtClean="0"/>
              <a:t>“Hexagon Task Possible Solution Paths” </a:t>
            </a:r>
            <a:r>
              <a:rPr lang="en-US" dirty="0"/>
              <a:t>for examples of how teachers might solve problem</a:t>
            </a:r>
            <a:r>
              <a:rPr lang="en-US" dirty="0" smtClean="0"/>
              <a:t>.</a:t>
            </a:r>
          </a:p>
          <a:p>
            <a:endParaRPr lang="en-US" dirty="0" smtClean="0"/>
          </a:p>
          <a:p>
            <a:r>
              <a:rPr lang="en-US" dirty="0" smtClean="0"/>
              <a:t>It</a:t>
            </a:r>
            <a:r>
              <a:rPr lang="en-US" baseline="0" dirty="0" smtClean="0"/>
              <a:t> is recommended that you share at least 3 different solutions to the hexagon task that represent different strategies and/or representations, in an order from lower to higher complexity (which reflects the order noted in the solutions document).  Be sure to introduce the solution of 4(n-2)+10 if it does not come up, as it is the focus of the video. </a:t>
            </a:r>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10</a:t>
            </a:fld>
            <a:endParaRPr lang="en-US" dirty="0"/>
          </a:p>
        </p:txBody>
      </p:sp>
    </p:spTree>
    <p:extLst>
      <p:ext uri="{BB962C8B-B14F-4D97-AF65-F5344CB8AC3E}">
        <p14:creationId xmlns:p14="http://schemas.microsoft.com/office/powerpoint/2010/main" val="32888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11</a:t>
            </a:fld>
            <a:endParaRPr lang="en-US" dirty="0"/>
          </a:p>
        </p:txBody>
      </p:sp>
    </p:spTree>
    <p:extLst>
      <p:ext uri="{BB962C8B-B14F-4D97-AF65-F5344CB8AC3E}">
        <p14:creationId xmlns:p14="http://schemas.microsoft.com/office/powerpoint/2010/main" val="32888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12</a:t>
            </a:fld>
            <a:endParaRPr lang="en-US" dirty="0"/>
          </a:p>
        </p:txBody>
      </p:sp>
    </p:spTree>
    <p:extLst>
      <p:ext uri="{BB962C8B-B14F-4D97-AF65-F5344CB8AC3E}">
        <p14:creationId xmlns:p14="http://schemas.microsoft.com/office/powerpoint/2010/main" val="27216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74782EB-4FAA-490E-8F2D-179336FF04BD}" type="slidenum">
              <a:rPr lang="en-US" smtClean="0"/>
              <a:pPr/>
              <a:t>13</a:t>
            </a:fld>
            <a:endParaRPr lang="en-US" dirty="0"/>
          </a:p>
        </p:txBody>
      </p:sp>
    </p:spTree>
    <p:extLst>
      <p:ext uri="{BB962C8B-B14F-4D97-AF65-F5344CB8AC3E}">
        <p14:creationId xmlns:p14="http://schemas.microsoft.com/office/powerpoint/2010/main" val="21016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574A21-6583-4947-8C24-F06CEFBC0F71}"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278613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74A21-6583-4947-8C24-F06CEFBC0F71}"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72453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74A21-6583-4947-8C24-F06CEFBC0F71}"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61967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74A21-6583-4947-8C24-F06CEFBC0F71}"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357669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74A21-6583-4947-8C24-F06CEFBC0F71}"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74889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74A21-6583-4947-8C24-F06CEFBC0F71}"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180490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574A21-6583-4947-8C24-F06CEFBC0F71}"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4541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574A21-6583-4947-8C24-F06CEFBC0F71}"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328796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74A21-6583-4947-8C24-F06CEFBC0F71}"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88207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74A21-6583-4947-8C24-F06CEFBC0F71}"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7488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74A21-6583-4947-8C24-F06CEFBC0F71}"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BB336-EAD9-4148-A61D-ED96C3AB5E04}" type="slidenum">
              <a:rPr lang="en-US" smtClean="0"/>
              <a:t>‹#›</a:t>
            </a:fld>
            <a:endParaRPr lang="en-US"/>
          </a:p>
        </p:txBody>
      </p:sp>
    </p:spTree>
    <p:extLst>
      <p:ext uri="{BB962C8B-B14F-4D97-AF65-F5344CB8AC3E}">
        <p14:creationId xmlns:p14="http://schemas.microsoft.com/office/powerpoint/2010/main" val="3184235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74A21-6583-4947-8C24-F06CEFBC0F71}"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0BB336-EAD9-4148-A61D-ED96C3AB5E04}" type="slidenum">
              <a:rPr lang="en-US" smtClean="0"/>
              <a:t>‹#›</a:t>
            </a:fld>
            <a:endParaRPr lang="en-US"/>
          </a:p>
        </p:txBody>
      </p:sp>
    </p:spTree>
    <p:extLst>
      <p:ext uri="{BB962C8B-B14F-4D97-AF65-F5344CB8AC3E}">
        <p14:creationId xmlns:p14="http://schemas.microsoft.com/office/powerpoint/2010/main" val="10323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Franklin-McKinley Math Institute</a:t>
            </a:r>
            <a:endParaRPr lang="en-US" dirty="0"/>
          </a:p>
        </p:txBody>
      </p:sp>
      <p:sp>
        <p:nvSpPr>
          <p:cNvPr id="3" name="Subtitle 2"/>
          <p:cNvSpPr>
            <a:spLocks noGrp="1"/>
          </p:cNvSpPr>
          <p:nvPr>
            <p:ph type="subTitle" idx="1"/>
          </p:nvPr>
        </p:nvSpPr>
        <p:spPr/>
        <p:txBody>
          <a:bodyPr/>
          <a:lstStyle/>
          <a:p>
            <a:r>
              <a:rPr lang="en-US" dirty="0" smtClean="0"/>
              <a:t>June 20, 2017</a:t>
            </a:r>
            <a:endParaRPr lang="en-US" dirty="0"/>
          </a:p>
        </p:txBody>
      </p:sp>
    </p:spTree>
    <p:extLst>
      <p:ext uri="{BB962C8B-B14F-4D97-AF65-F5344CB8AC3E}">
        <p14:creationId xmlns:p14="http://schemas.microsoft.com/office/powerpoint/2010/main" val="160356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8" y="-16174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smtClean="0">
                <a:solidFill>
                  <a:srgbClr val="003366"/>
                </a:solidFill>
                <a:latin typeface="Verdana"/>
                <a:ea typeface="Verdana" pitchFamily="34" charset="0"/>
                <a:cs typeface="Verdana"/>
              </a:rPr>
              <a:t>The Hexagon Task</a:t>
            </a:r>
            <a:endParaRPr kumimoji="0" lang="en-US" sz="3200" b="1" i="0" u="none" strike="noStrike" kern="1200" cap="none" spc="0" normalizeH="0" baseline="0" noProof="0" dirty="0" smtClean="0">
              <a:ln>
                <a:noFill/>
              </a:ln>
              <a:solidFill>
                <a:srgbClr val="003366"/>
              </a:solidFill>
              <a:effectLst/>
              <a:uLnTx/>
              <a:uFillTx/>
              <a:latin typeface="Verdana"/>
              <a:ea typeface="Verdana" pitchFamily="34" charset="0"/>
              <a:cs typeface="Verdana"/>
            </a:endParaRPr>
          </a:p>
        </p:txBody>
      </p:sp>
      <p:sp>
        <p:nvSpPr>
          <p:cNvPr id="6" name="Rectangle 3"/>
          <p:cNvSpPr txBox="1">
            <a:spLocks noChangeArrowheads="1"/>
          </p:cNvSpPr>
          <p:nvPr/>
        </p:nvSpPr>
        <p:spPr>
          <a:xfrm>
            <a:off x="1178363" y="1637895"/>
            <a:ext cx="7556500" cy="4191000"/>
          </a:xfrm>
          <a:prstGeom prst="rect">
            <a:avLst/>
          </a:prstGeom>
        </p:spPr>
        <p:txBody>
          <a:bodyPr vert="horz" lIns="91440" tIns="45720" rIns="91440" bIns="45720" rtlCol="0">
            <a:noAutofit/>
          </a:bodyPr>
          <a:lstStyle/>
          <a:p>
            <a:r>
              <a:rPr lang="en-US" sz="2200" dirty="0">
                <a:solidFill>
                  <a:srgbClr val="003366"/>
                </a:solidFill>
                <a:latin typeface="Verdana"/>
                <a:cs typeface="Verdana"/>
              </a:rPr>
              <a:t>Trains 1, 2, 3, and 4 are the first 4 trains in the hexagon pattern.  The first train in this pattern consists of one regular hexagon.  For each subsequent train, one additional hexagon is added.  For the hexagon pattern:</a:t>
            </a:r>
          </a:p>
          <a:p>
            <a:pPr marL="514350" indent="-514350">
              <a:buFont typeface="+mj-lt"/>
              <a:buAutoNum type="arabicPeriod"/>
            </a:pPr>
            <a:r>
              <a:rPr lang="en-US" sz="2200" dirty="0" smtClean="0">
                <a:solidFill>
                  <a:srgbClr val="003366"/>
                </a:solidFill>
                <a:latin typeface="Verdana"/>
                <a:cs typeface="Verdana"/>
              </a:rPr>
              <a:t>Compute the perimeter for the first 4 trains.</a:t>
            </a:r>
          </a:p>
          <a:p>
            <a:pPr marL="514350" indent="-514350">
              <a:buFont typeface="+mj-lt"/>
              <a:buAutoNum type="arabicPeriod"/>
            </a:pPr>
            <a:r>
              <a:rPr lang="en-US" sz="2200" dirty="0" smtClean="0">
                <a:solidFill>
                  <a:srgbClr val="003366"/>
                </a:solidFill>
                <a:latin typeface="Verdana"/>
                <a:cs typeface="Verdana"/>
              </a:rPr>
              <a:t>Determine the perimeter for the tenth train without constructing it.</a:t>
            </a:r>
          </a:p>
          <a:p>
            <a:pPr marL="514350" indent="-514350">
              <a:buFont typeface="+mj-lt"/>
              <a:buAutoNum type="arabicPeriod"/>
            </a:pPr>
            <a:r>
              <a:rPr lang="en-US" sz="2200" dirty="0" smtClean="0">
                <a:solidFill>
                  <a:srgbClr val="003366"/>
                </a:solidFill>
                <a:latin typeface="Verdana"/>
                <a:cs typeface="Verdana"/>
              </a:rPr>
              <a:t>Write a description that could be used to compute the perimeter of any train in the pattern.  Explain </a:t>
            </a:r>
            <a:r>
              <a:rPr lang="en-US" sz="2200" dirty="0">
                <a:solidFill>
                  <a:srgbClr val="003366"/>
                </a:solidFill>
                <a:latin typeface="Verdana"/>
                <a:cs typeface="Verdana"/>
              </a:rPr>
              <a:t>how you know it will always work</a:t>
            </a:r>
            <a:r>
              <a:rPr lang="en-US" sz="2200" dirty="0">
                <a:latin typeface="Verdana"/>
                <a:cs typeface="Verdana"/>
              </a:rPr>
              <a:t>. </a:t>
            </a:r>
            <a:r>
              <a:rPr lang="en-US" sz="2200" dirty="0" smtClean="0">
                <a:solidFill>
                  <a:srgbClr val="003366"/>
                </a:solidFill>
                <a:latin typeface="Verdana"/>
                <a:cs typeface="Verdana"/>
              </a:rPr>
              <a:t>(Use the edge length of any pattern block or the length of a side of a hexagon as your unit of measure.)</a:t>
            </a:r>
            <a:endParaRPr lang="en-US" sz="2200"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Content Placeholder 8"/>
          <p:cNvPicPr>
            <a:picLocks noChangeAspect="1"/>
          </p:cNvPicPr>
          <p:nvPr/>
        </p:nvPicPr>
        <p:blipFill rotWithShape="1">
          <a:blip r:embed="rId6"/>
          <a:srcRect t="-13612" b="-19095"/>
          <a:stretch/>
        </p:blipFill>
        <p:spPr>
          <a:xfrm>
            <a:off x="1644617" y="820878"/>
            <a:ext cx="6545826" cy="895063"/>
          </a:xfrm>
          <a:prstGeom prst="rect">
            <a:avLst/>
          </a:prstGeom>
        </p:spPr>
      </p:pic>
      <p:sp>
        <p:nvSpPr>
          <p:cNvPr id="3" name="TextBox 2"/>
          <p:cNvSpPr txBox="1"/>
          <p:nvPr/>
        </p:nvSpPr>
        <p:spPr>
          <a:xfrm>
            <a:off x="801416" y="6420740"/>
            <a:ext cx="5788801" cy="461665"/>
          </a:xfrm>
          <a:prstGeom prst="rect">
            <a:avLst/>
          </a:prstGeom>
          <a:noFill/>
        </p:spPr>
        <p:txBody>
          <a:bodyPr wrap="square" rtlCol="0">
            <a:spAutoFit/>
          </a:bodyPr>
          <a:lstStyle/>
          <a:p>
            <a:r>
              <a:rPr lang="en-US" sz="1200" dirty="0" smtClean="0">
                <a:solidFill>
                  <a:srgbClr val="003366"/>
                </a:solidFill>
              </a:rPr>
              <a:t>Adapted from Visual Mathematics Course I, Lessons 16-30 published by the Math Learning Center. Copyright © 1995 by The Math Learning Center, Salem, Oregon.</a:t>
            </a:r>
            <a:endParaRPr lang="en-US" sz="1200" dirty="0">
              <a:solidFill>
                <a:srgbClr val="003366"/>
              </a:solidFill>
            </a:endParaRPr>
          </a:p>
        </p:txBody>
      </p:sp>
      <p:sp>
        <p:nvSpPr>
          <p:cNvPr id="4" name="TextBox 3"/>
          <p:cNvSpPr txBox="1"/>
          <p:nvPr/>
        </p:nvSpPr>
        <p:spPr>
          <a:xfrm>
            <a:off x="10351698" y="32581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3156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8" y="-161747"/>
            <a:ext cx="8255001"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smtClean="0">
                <a:solidFill>
                  <a:srgbClr val="003366"/>
                </a:solidFill>
                <a:latin typeface="Verdana"/>
                <a:ea typeface="Verdana" pitchFamily="34" charset="0"/>
                <a:cs typeface="Verdana"/>
              </a:rPr>
              <a:t>The Hexagon Task Video</a:t>
            </a:r>
            <a:endParaRPr kumimoji="0" lang="en-US" sz="3200" b="1" i="0" u="none" strike="noStrike" kern="1200" cap="none" spc="0" normalizeH="0" baseline="0" noProof="0" dirty="0" smtClean="0">
              <a:ln>
                <a:noFill/>
              </a:ln>
              <a:solidFill>
                <a:srgbClr val="003366"/>
              </a:solidFill>
              <a:effectLst/>
              <a:uLnTx/>
              <a:uFillTx/>
              <a:latin typeface="Verdana"/>
              <a:ea typeface="Verdana" pitchFamily="34" charset="0"/>
              <a:cs typeface="Verdana"/>
            </a:endParaRPr>
          </a:p>
        </p:txBody>
      </p:sp>
      <p:sp>
        <p:nvSpPr>
          <p:cNvPr id="6" name="Rectangle 3"/>
          <p:cNvSpPr txBox="1">
            <a:spLocks noChangeArrowheads="1"/>
          </p:cNvSpPr>
          <p:nvPr/>
        </p:nvSpPr>
        <p:spPr>
          <a:xfrm>
            <a:off x="1333500" y="1254120"/>
            <a:ext cx="7556500" cy="4191000"/>
          </a:xfrm>
          <a:prstGeom prst="rect">
            <a:avLst/>
          </a:prstGeom>
        </p:spPr>
        <p:txBody>
          <a:bodyPr vert="horz" lIns="91440" tIns="45720" rIns="91440" bIns="45720" rtlCol="0">
            <a:noAutofit/>
          </a:bodyPr>
          <a:lstStyle/>
          <a:p>
            <a:pPr>
              <a:tabLst>
                <a:tab pos="1593850" algn="l"/>
              </a:tabLst>
            </a:pPr>
            <a:r>
              <a:rPr lang="en-US" sz="2000" dirty="0">
                <a:solidFill>
                  <a:srgbClr val="003366"/>
                </a:solidFill>
                <a:latin typeface="Verdana"/>
                <a:ea typeface="ＭＳ Ｐゴシック" charset="0"/>
                <a:cs typeface="Verdana"/>
              </a:rPr>
              <a:t>School:  	Austin Independent School District</a:t>
            </a:r>
          </a:p>
          <a:p>
            <a:pPr>
              <a:tabLst>
                <a:tab pos="1593850" algn="l"/>
              </a:tabLst>
            </a:pPr>
            <a:r>
              <a:rPr lang="en-US" sz="2000" dirty="0" smtClean="0">
                <a:solidFill>
                  <a:srgbClr val="003366"/>
                </a:solidFill>
                <a:latin typeface="Verdana"/>
                <a:ea typeface="ＭＳ Ｐゴシック" charset="0"/>
                <a:cs typeface="Verdana"/>
              </a:rPr>
              <a:t>Teacher</a:t>
            </a:r>
            <a:r>
              <a:rPr lang="en-US" sz="2000" dirty="0">
                <a:solidFill>
                  <a:srgbClr val="003366"/>
                </a:solidFill>
                <a:latin typeface="Verdana"/>
                <a:ea typeface="ＭＳ Ｐゴシック" charset="0"/>
                <a:cs typeface="Verdana"/>
              </a:rPr>
              <a:t>:  	Ms. Patricia </a:t>
            </a:r>
            <a:r>
              <a:rPr lang="en-US" sz="2000" dirty="0" err="1">
                <a:solidFill>
                  <a:srgbClr val="003366"/>
                </a:solidFill>
                <a:latin typeface="Verdana"/>
                <a:ea typeface="ＭＳ Ｐゴシック" charset="0"/>
                <a:cs typeface="Verdana"/>
              </a:rPr>
              <a:t>Rossman</a:t>
            </a:r>
            <a:endParaRPr lang="en-US" sz="2000" dirty="0">
              <a:solidFill>
                <a:srgbClr val="003366"/>
              </a:solidFill>
              <a:latin typeface="Verdana"/>
              <a:ea typeface="ＭＳ Ｐゴシック" charset="0"/>
              <a:cs typeface="Verdana"/>
            </a:endParaRPr>
          </a:p>
          <a:p>
            <a:pPr>
              <a:tabLst>
                <a:tab pos="1593850" algn="l"/>
              </a:tabLst>
            </a:pPr>
            <a:r>
              <a:rPr lang="en-US" sz="2000" dirty="0">
                <a:solidFill>
                  <a:srgbClr val="003366"/>
                </a:solidFill>
                <a:latin typeface="Verdana"/>
                <a:ea typeface="ＭＳ Ｐゴシック" charset="0"/>
                <a:cs typeface="Verdana"/>
              </a:rPr>
              <a:t>Class: 	6</a:t>
            </a:r>
            <a:r>
              <a:rPr lang="en-US" sz="2000" baseline="30000" dirty="0">
                <a:solidFill>
                  <a:srgbClr val="003366"/>
                </a:solidFill>
                <a:latin typeface="Verdana"/>
                <a:ea typeface="ＭＳ Ｐゴシック" charset="0"/>
                <a:cs typeface="Verdana"/>
              </a:rPr>
              <a:t>th</a:t>
            </a:r>
            <a:r>
              <a:rPr lang="en-US" sz="2000" dirty="0">
                <a:solidFill>
                  <a:srgbClr val="003366"/>
                </a:solidFill>
                <a:latin typeface="Verdana"/>
                <a:ea typeface="ＭＳ Ｐゴシック" charset="0"/>
                <a:cs typeface="Verdana"/>
              </a:rPr>
              <a:t> grade	</a:t>
            </a:r>
          </a:p>
          <a:p>
            <a:pPr>
              <a:lnSpc>
                <a:spcPct val="50000"/>
              </a:lnSpc>
              <a:tabLst>
                <a:tab pos="1593850" algn="l"/>
              </a:tabLst>
            </a:pPr>
            <a:endParaRPr lang="en-US" sz="2000" dirty="0">
              <a:solidFill>
                <a:srgbClr val="003366"/>
              </a:solidFill>
              <a:latin typeface="Verdana"/>
              <a:ea typeface="ＭＳ Ｐゴシック" charset="0"/>
              <a:cs typeface="Verdana"/>
            </a:endParaRPr>
          </a:p>
          <a:p>
            <a:pPr>
              <a:lnSpc>
                <a:spcPct val="110000"/>
              </a:lnSpc>
              <a:tabLst>
                <a:tab pos="1593850" algn="l"/>
              </a:tabLst>
            </a:pPr>
            <a:r>
              <a:rPr lang="en-US" sz="2000" dirty="0">
                <a:solidFill>
                  <a:srgbClr val="003366"/>
                </a:solidFill>
                <a:latin typeface="Verdana"/>
                <a:ea typeface="ＭＳ Ｐゴシック" charset="0"/>
                <a:cs typeface="Verdana"/>
              </a:rPr>
              <a:t>Many of the students in the classroom have recently arrived to the United States.  The students are in a dual language program.  </a:t>
            </a:r>
            <a:endParaRPr lang="en-US" sz="2000" dirty="0" smtClean="0">
              <a:solidFill>
                <a:srgbClr val="003366"/>
              </a:solidFill>
              <a:latin typeface="Verdana"/>
              <a:ea typeface="ＭＳ Ｐゴシック" charset="0"/>
              <a:cs typeface="Verdana"/>
            </a:endParaRPr>
          </a:p>
          <a:p>
            <a:pPr>
              <a:lnSpc>
                <a:spcPct val="110000"/>
              </a:lnSpc>
              <a:tabLst>
                <a:tab pos="1593850" algn="l"/>
              </a:tabLst>
            </a:pPr>
            <a:endParaRPr lang="en-US" sz="2000" dirty="0">
              <a:solidFill>
                <a:srgbClr val="003366"/>
              </a:solidFill>
              <a:latin typeface="Verdana"/>
              <a:ea typeface="ＭＳ Ｐゴシック" charset="0"/>
              <a:cs typeface="Verdana"/>
            </a:endParaRPr>
          </a:p>
          <a:p>
            <a:pPr>
              <a:lnSpc>
                <a:spcPct val="110000"/>
              </a:lnSpc>
              <a:tabLst>
                <a:tab pos="1593850" algn="l"/>
              </a:tabLst>
            </a:pPr>
            <a:r>
              <a:rPr lang="en-US" sz="2000" dirty="0">
                <a:solidFill>
                  <a:srgbClr val="003366"/>
                </a:solidFill>
                <a:latin typeface="Verdana"/>
                <a:ea typeface="ＭＳ Ｐゴシック" charset="0"/>
                <a:cs typeface="Verdana"/>
              </a:rPr>
              <a:t>This task is an introduction to a unit titled Number Sense, Patterns, and Algebraic Thinking.  It is the first time students have been asked to engage in a task that requires them analyze and look for patterns in a visual diagram. </a:t>
            </a:r>
            <a:endParaRPr lang="en-US" sz="2000" i="1"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2" y="6185698"/>
            <a:ext cx="2385028" cy="398946"/>
          </a:xfrm>
          <a:prstGeom prst="rect">
            <a:avLst/>
          </a:prstGeom>
        </p:spPr>
      </p:pic>
    </p:spTree>
    <p:extLst>
      <p:ext uri="{BB962C8B-B14F-4D97-AF65-F5344CB8AC3E}">
        <p14:creationId xmlns:p14="http://schemas.microsoft.com/office/powerpoint/2010/main" val="17077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8999" y="319177"/>
            <a:ext cx="8255001" cy="646023"/>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dirty="0" smtClean="0">
                <a:solidFill>
                  <a:srgbClr val="003366"/>
                </a:solidFill>
                <a:latin typeface="Verdana"/>
                <a:ea typeface="Verdana" pitchFamily="34" charset="0"/>
                <a:cs typeface="Verdana"/>
              </a:rPr>
              <a:t>Ms. </a:t>
            </a:r>
            <a:r>
              <a:rPr lang="en-US" sz="3200" b="1" dirty="0" err="1" smtClean="0">
                <a:solidFill>
                  <a:srgbClr val="003366"/>
                </a:solidFill>
                <a:latin typeface="Verdana"/>
                <a:ea typeface="Verdana" pitchFamily="34" charset="0"/>
                <a:cs typeface="Verdana"/>
              </a:rPr>
              <a:t>Rossman’s</a:t>
            </a:r>
            <a:r>
              <a:rPr lang="en-US" sz="3200" b="1" dirty="0" smtClean="0">
                <a:solidFill>
                  <a:srgbClr val="003366"/>
                </a:solidFill>
                <a:latin typeface="Verdana"/>
                <a:ea typeface="Verdana" pitchFamily="34" charset="0"/>
                <a:cs typeface="Verdana"/>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i="1" dirty="0" smtClean="0">
                <a:solidFill>
                  <a:srgbClr val="003366"/>
                </a:solidFill>
                <a:latin typeface="Verdana"/>
                <a:ea typeface="Verdana" pitchFamily="34" charset="0"/>
                <a:cs typeface="Verdana"/>
              </a:rPr>
              <a:t>Mathematics</a:t>
            </a:r>
            <a:r>
              <a:rPr lang="en-US" sz="3200" b="1" dirty="0" smtClean="0">
                <a:solidFill>
                  <a:srgbClr val="003366"/>
                </a:solidFill>
                <a:latin typeface="Verdana"/>
                <a:ea typeface="Verdana" pitchFamily="34" charset="0"/>
                <a:cs typeface="Verdana"/>
              </a:rPr>
              <a:t> Learning Goals</a:t>
            </a:r>
            <a:endParaRPr kumimoji="0" lang="en-US" sz="3200" b="1" i="0" u="none" strike="noStrike" kern="1200" cap="none" spc="0" normalizeH="0" noProof="0" dirty="0" smtClean="0">
              <a:ln>
                <a:noFill/>
              </a:ln>
              <a:solidFill>
                <a:srgbClr val="003366"/>
              </a:solidFill>
              <a:effectLst/>
              <a:uLnTx/>
              <a:uFillTx/>
              <a:latin typeface="Verdana"/>
              <a:ea typeface="Verdana" pitchFamily="34" charset="0"/>
              <a:cs typeface="Verdana"/>
            </a:endParaRPr>
          </a:p>
        </p:txBody>
      </p:sp>
      <p:sp>
        <p:nvSpPr>
          <p:cNvPr id="6" name="Rectangle 3"/>
          <p:cNvSpPr txBox="1">
            <a:spLocks noChangeArrowheads="1"/>
          </p:cNvSpPr>
          <p:nvPr/>
        </p:nvSpPr>
        <p:spPr>
          <a:xfrm>
            <a:off x="1435100" y="1491609"/>
            <a:ext cx="7548208" cy="4649790"/>
          </a:xfrm>
          <a:prstGeom prst="rect">
            <a:avLst/>
          </a:prstGeom>
        </p:spPr>
        <p:txBody>
          <a:bodyPr vert="horz" lIns="91440" tIns="45720" rIns="91440" bIns="45720" rtlCol="0">
            <a:normAutofit fontScale="92500" lnSpcReduction="10000"/>
          </a:bodyPr>
          <a:lstStyle/>
          <a:p>
            <a:r>
              <a:rPr lang="en-US" sz="2400" dirty="0">
                <a:solidFill>
                  <a:srgbClr val="003366"/>
                </a:solidFill>
                <a:latin typeface="Verdana"/>
                <a:cs typeface="Verdana"/>
              </a:rPr>
              <a:t>Students </a:t>
            </a:r>
            <a:r>
              <a:rPr lang="en-US" sz="2400" dirty="0" smtClean="0">
                <a:solidFill>
                  <a:srgbClr val="003366"/>
                </a:solidFill>
                <a:latin typeface="Verdana"/>
                <a:cs typeface="Verdana"/>
              </a:rPr>
              <a:t>will: </a:t>
            </a:r>
            <a:endParaRPr lang="en-US" sz="2400" dirty="0">
              <a:solidFill>
                <a:srgbClr val="003366"/>
              </a:solidFill>
              <a:latin typeface="Verdana"/>
              <a:cs typeface="Verdana"/>
            </a:endParaRPr>
          </a:p>
          <a:p>
            <a:pPr marL="731520" lvl="1" indent="-457200">
              <a:buFont typeface="+mj-lt"/>
              <a:buAutoNum type="arabicPeriod"/>
            </a:pPr>
            <a:r>
              <a:rPr lang="en-US" sz="2400" dirty="0">
                <a:solidFill>
                  <a:srgbClr val="003366"/>
                </a:solidFill>
                <a:latin typeface="Verdana"/>
                <a:cs typeface="Verdana"/>
              </a:rPr>
              <a:t>create a generalization that describes the relationship between the train number and the perimeter of the train and explain how the different components of their generalization can be seen in the visual pattern</a:t>
            </a:r>
          </a:p>
          <a:p>
            <a:pPr marL="731520" lvl="1" indent="-457200">
              <a:buFont typeface="+mj-lt"/>
              <a:buAutoNum type="arabicPeriod"/>
            </a:pPr>
            <a:r>
              <a:rPr lang="en-US" sz="2400" dirty="0">
                <a:solidFill>
                  <a:srgbClr val="003366"/>
                </a:solidFill>
                <a:latin typeface="Verdana"/>
                <a:cs typeface="Verdana"/>
              </a:rPr>
              <a:t>Identify a constant rate of change between the quantities in the relationship -- as the train number increases by one, the train's perimeter increases by four</a:t>
            </a:r>
          </a:p>
          <a:p>
            <a:pPr marL="731520" lvl="1" indent="-457200">
              <a:buFont typeface="+mj-lt"/>
              <a:buAutoNum type="arabicPeriod"/>
            </a:pPr>
            <a:r>
              <a:rPr lang="en-US" sz="2400" dirty="0">
                <a:solidFill>
                  <a:srgbClr val="003366"/>
                </a:solidFill>
                <a:latin typeface="Verdana"/>
                <a:cs typeface="Verdana"/>
              </a:rPr>
              <a:t>Understand that the rate of change between the quantities can be seen in a table as the first difference, in a graph as the slope of the line, and in an equation as a the coefficient of the </a:t>
            </a:r>
            <a:r>
              <a:rPr lang="en-US" sz="2400" dirty="0" smtClean="0">
                <a:solidFill>
                  <a:srgbClr val="003366"/>
                </a:solidFill>
                <a:latin typeface="Verdana"/>
                <a:cs typeface="Verdana"/>
              </a:rPr>
              <a:t>input quantity</a:t>
            </a:r>
            <a:endParaRPr lang="en-US" sz="2400" dirty="0">
              <a:solidFill>
                <a:srgbClr val="003366"/>
              </a:solidFill>
              <a:latin typeface="Verdana"/>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02" y="6185698"/>
            <a:ext cx="2385028" cy="398946"/>
          </a:xfrm>
          <a:prstGeom prst="rect">
            <a:avLst/>
          </a:prstGeom>
        </p:spPr>
      </p:pic>
    </p:spTree>
    <p:extLst>
      <p:ext uri="{BB962C8B-B14F-4D97-AF65-F5344CB8AC3E}">
        <p14:creationId xmlns:p14="http://schemas.microsoft.com/office/powerpoint/2010/main" val="251970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3752" y="1790099"/>
            <a:ext cx="7353300" cy="3745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CTM_R_LogoandName4C_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38" y="5911728"/>
            <a:ext cx="2673270" cy="696059"/>
          </a:xfrm>
          <a:prstGeom prst="rect">
            <a:avLst/>
          </a:prstGeom>
        </p:spPr>
      </p:pic>
      <p:sp>
        <p:nvSpPr>
          <p:cNvPr id="9" name="Title 1"/>
          <p:cNvSpPr txBox="1">
            <a:spLocks/>
          </p:cNvSpPr>
          <p:nvPr/>
        </p:nvSpPr>
        <p:spPr>
          <a:xfrm>
            <a:off x="889121" y="197120"/>
            <a:ext cx="8254879" cy="806180"/>
          </a:xfrm>
          <a:prstGeom prst="rect">
            <a:avLst/>
          </a:prstGeom>
        </p:spPr>
        <p:txBody>
          <a:bodyPr vert="horz" lIns="91440" tIns="45720" rIns="91440" bIns="45720" rtlCol="0" anchor="ctr">
            <a:noAutofit/>
          </a:bodyPr>
          <a:lstStyle/>
          <a:p>
            <a:pPr lvl="0" algn="ctr">
              <a:spcBef>
                <a:spcPct val="0"/>
              </a:spcBef>
              <a:defRPr/>
            </a:pPr>
            <a:r>
              <a:rPr lang="en-US" sz="3200" b="1" dirty="0" smtClean="0">
                <a:solidFill>
                  <a:srgbClr val="003366"/>
                </a:solidFill>
                <a:latin typeface="Verdana"/>
                <a:ea typeface="Verdana" pitchFamily="34" charset="0"/>
                <a:cs typeface="Verdana"/>
              </a:rPr>
              <a:t>Connections to the CCSS Content Standards</a:t>
            </a:r>
          </a:p>
        </p:txBody>
      </p:sp>
      <p:sp>
        <p:nvSpPr>
          <p:cNvPr id="6" name="Rectangle 3"/>
          <p:cNvSpPr txBox="1">
            <a:spLocks noChangeArrowheads="1"/>
          </p:cNvSpPr>
          <p:nvPr/>
        </p:nvSpPr>
        <p:spPr>
          <a:xfrm>
            <a:off x="1275575" y="1504828"/>
            <a:ext cx="7576325" cy="4819772"/>
          </a:xfrm>
          <a:prstGeom prst="rect">
            <a:avLst/>
          </a:prstGeom>
        </p:spPr>
        <p:txBody>
          <a:bodyPr vert="horz" lIns="91440" tIns="45720" rIns="91440" bIns="45720" rtlCol="0">
            <a:noAutofit/>
          </a:bodyPr>
          <a:lstStyle/>
          <a:p>
            <a:endParaRPr lang="en-US" sz="3200" dirty="0" smtClean="0">
              <a:solidFill>
                <a:srgbClr val="1F497D"/>
              </a:solidFill>
              <a:latin typeface="+mj-lt"/>
              <a:cs typeface="Verdana"/>
            </a:endParaRPr>
          </a:p>
        </p:txBody>
      </p:sp>
      <p:pic>
        <p:nvPicPr>
          <p:cNvPr id="2" name="Picture 1" descr="14861 principles to action cover bar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724"/>
            <a:ext cx="889121" cy="6894423"/>
          </a:xfrm>
          <a:prstGeom prst="rect">
            <a:avLst/>
          </a:prstGeom>
        </p:spPr>
      </p:pic>
      <p:pic>
        <p:nvPicPr>
          <p:cNvPr id="11" name="Picture 10" descr="14861 principles to action cover.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619" y="182743"/>
            <a:ext cx="761999" cy="1085667"/>
          </a:xfrm>
          <a:prstGeom prst="rect">
            <a:avLst/>
          </a:prstGeom>
          <a:ln w="6350" cmpd="sng">
            <a:solidFill>
              <a:srgbClr val="FFFFFF"/>
            </a:solidFill>
          </a:ln>
          <a:effectLst>
            <a:outerShdw blurRad="50800" dist="38100" dir="2700000" algn="tl" rotWithShape="0">
              <a:prstClr val="black">
                <a:alpha val="40000"/>
              </a:prstClr>
            </a:outerShdw>
          </a:effectLst>
        </p:spPr>
      </p:pic>
      <p:sp>
        <p:nvSpPr>
          <p:cNvPr id="8" name="TextBox 7"/>
          <p:cNvSpPr txBox="1"/>
          <p:nvPr/>
        </p:nvSpPr>
        <p:spPr>
          <a:xfrm>
            <a:off x="6553200" y="2209800"/>
            <a:ext cx="2590800" cy="646331"/>
          </a:xfrm>
          <a:prstGeom prst="rect">
            <a:avLst/>
          </a:prstGeom>
          <a:noFill/>
        </p:spPr>
        <p:txBody>
          <a:bodyPr wrap="square" rtlCol="0">
            <a:spAutoFit/>
          </a:bodyPr>
          <a:lstStyle/>
          <a:p>
            <a:endParaRPr lang="en-US" dirty="0" smtClean="0">
              <a:solidFill>
                <a:srgbClr val="1F497D"/>
              </a:solidFill>
              <a:latin typeface="Verdana"/>
              <a:cs typeface="Verdana"/>
            </a:endParaRPr>
          </a:p>
          <a:p>
            <a:endParaRPr lang="en-US" dirty="0">
              <a:solidFill>
                <a:srgbClr val="1F497D"/>
              </a:solidFill>
              <a:latin typeface="Verdana"/>
              <a:cs typeface="Verdana"/>
            </a:endParaRPr>
          </a:p>
        </p:txBody>
      </p:sp>
      <p:sp>
        <p:nvSpPr>
          <p:cNvPr id="3" name="TextBox 2"/>
          <p:cNvSpPr txBox="1"/>
          <p:nvPr/>
        </p:nvSpPr>
        <p:spPr>
          <a:xfrm>
            <a:off x="1778001" y="5626100"/>
            <a:ext cx="7315199" cy="553998"/>
          </a:xfrm>
          <a:prstGeom prst="rect">
            <a:avLst/>
          </a:prstGeom>
          <a:noFill/>
        </p:spPr>
        <p:txBody>
          <a:bodyPr wrap="square" rtlCol="0">
            <a:spAutoFit/>
          </a:bodyPr>
          <a:lstStyle/>
          <a:p>
            <a:r>
              <a:rPr lang="en-US" sz="1200" dirty="0">
                <a:solidFill>
                  <a:srgbClr val="003366"/>
                </a:solidFill>
              </a:rPr>
              <a:t>National Governors Association Center for Best Practices &amp; Council of Chief State School Officers. (2010). </a:t>
            </a:r>
            <a:r>
              <a:rPr lang="en-US" sz="1200" i="1" dirty="0">
                <a:solidFill>
                  <a:srgbClr val="003366"/>
                </a:solidFill>
              </a:rPr>
              <a:t>Common core state standards for mathematics</a:t>
            </a:r>
            <a:r>
              <a:rPr lang="en-US" sz="1200" dirty="0">
                <a:solidFill>
                  <a:srgbClr val="003366"/>
                </a:solidFill>
              </a:rPr>
              <a:t>. Washington, DC: Authors</a:t>
            </a:r>
            <a:r>
              <a:rPr lang="en-US" dirty="0">
                <a:solidFill>
                  <a:srgbClr val="003366"/>
                </a:solidFill>
              </a:rPr>
              <a:t>.</a:t>
            </a:r>
          </a:p>
        </p:txBody>
      </p:sp>
      <p:sp>
        <p:nvSpPr>
          <p:cNvPr id="10" name="Rectangle 9"/>
          <p:cNvSpPr/>
          <p:nvPr/>
        </p:nvSpPr>
        <p:spPr>
          <a:xfrm>
            <a:off x="1373752" y="1781298"/>
            <a:ext cx="7353300" cy="3477875"/>
          </a:xfrm>
          <a:prstGeom prst="rect">
            <a:avLst/>
          </a:prstGeom>
        </p:spPr>
        <p:txBody>
          <a:bodyPr wrap="square">
            <a:spAutoFit/>
          </a:bodyPr>
          <a:lstStyle/>
          <a:p>
            <a:r>
              <a:rPr lang="en-US" sz="2000" dirty="0" smtClean="0">
                <a:solidFill>
                  <a:srgbClr val="003366"/>
                </a:solidFill>
              </a:rPr>
              <a:t>Expressions and Equations</a:t>
            </a:r>
            <a:r>
              <a:rPr lang="en-US" sz="2000" baseline="50000" dirty="0" smtClean="0">
                <a:solidFill>
                  <a:srgbClr val="003366"/>
                </a:solidFill>
              </a:rPr>
              <a:t>★</a:t>
            </a:r>
            <a:r>
              <a:rPr lang="en-US" sz="2000" dirty="0" smtClean="0">
                <a:solidFill>
                  <a:srgbClr val="003366"/>
                </a:solidFill>
              </a:rPr>
              <a:t>   							          6.EE.6</a:t>
            </a:r>
          </a:p>
          <a:p>
            <a:endParaRPr lang="en-US" sz="2000" dirty="0" smtClean="0">
              <a:solidFill>
                <a:srgbClr val="003366"/>
              </a:solidFill>
            </a:endParaRPr>
          </a:p>
          <a:p>
            <a:r>
              <a:rPr lang="en-US" sz="2000" b="1" dirty="0" smtClean="0">
                <a:solidFill>
                  <a:srgbClr val="003366"/>
                </a:solidFill>
              </a:rPr>
              <a:t>Represent and analyze quantitative relationships between dependent and independent variables.</a:t>
            </a:r>
            <a:endParaRPr lang="en-US" sz="2000" b="1" dirty="0">
              <a:solidFill>
                <a:srgbClr val="003366"/>
              </a:solidFill>
            </a:endParaRPr>
          </a:p>
          <a:p>
            <a:pPr marL="520700" indent="-520700"/>
            <a:r>
              <a:rPr lang="en-US" sz="2000" dirty="0" smtClean="0">
                <a:solidFill>
                  <a:srgbClr val="003366"/>
                </a:solidFill>
              </a:rPr>
              <a:t>9.</a:t>
            </a:r>
            <a:r>
              <a:rPr lang="en-US" sz="2000" dirty="0">
                <a:solidFill>
                  <a:srgbClr val="003366"/>
                </a:solidFill>
              </a:rPr>
              <a:t>	</a:t>
            </a:r>
            <a:r>
              <a:rPr lang="en-US" sz="2000" dirty="0" smtClean="0">
                <a:solidFill>
                  <a:srgbClr val="003366"/>
                </a:solidFill>
              </a:rPr>
              <a:t>Use variables to represent two quantities in a real-world problem that change in the relationship to one another; write an equation to express one quantity, thought of as the dependent variable, in terms of the other quantity, thought of as the independent variable. Analyze the relationship between the dependent and independent variables using graphs and tables, and relate these to the equation.</a:t>
            </a:r>
            <a:endParaRPr lang="en-US" sz="2000" strike="sngStrike" dirty="0">
              <a:solidFill>
                <a:srgbClr val="003366"/>
              </a:solidFill>
            </a:endParaRPr>
          </a:p>
        </p:txBody>
      </p:sp>
    </p:spTree>
    <p:extLst>
      <p:ext uri="{BB962C8B-B14F-4D97-AF65-F5344CB8AC3E}">
        <p14:creationId xmlns:p14="http://schemas.microsoft.com/office/powerpoint/2010/main" val="7210808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a:t>
            </a:r>
            <a:endParaRPr lang="en-US" dirty="0"/>
          </a:p>
        </p:txBody>
      </p:sp>
      <p:sp>
        <p:nvSpPr>
          <p:cNvPr id="3" name="Content Placeholder 2"/>
          <p:cNvSpPr>
            <a:spLocks noGrp="1"/>
          </p:cNvSpPr>
          <p:nvPr>
            <p:ph idx="1"/>
          </p:nvPr>
        </p:nvSpPr>
        <p:spPr/>
        <p:txBody>
          <a:bodyPr/>
          <a:lstStyle/>
          <a:p>
            <a:r>
              <a:rPr lang="en-US" dirty="0" smtClean="0"/>
              <a:t>Note the questions the teacher asks in the small group. What is the purpose of her questions?</a:t>
            </a:r>
          </a:p>
          <a:p>
            <a:r>
              <a:rPr lang="en-US" dirty="0" smtClean="0"/>
              <a:t>What does her questioning in the whole group accomplish?</a:t>
            </a:r>
            <a:endParaRPr lang="en-US" dirty="0"/>
          </a:p>
        </p:txBody>
      </p:sp>
    </p:spTree>
    <p:extLst>
      <p:ext uri="{BB962C8B-B14F-4D97-AF65-F5344CB8AC3E}">
        <p14:creationId xmlns:p14="http://schemas.microsoft.com/office/powerpoint/2010/main" val="249013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Sequencing Student Work</a:t>
            </a:r>
            <a:endParaRPr lang="en-US" dirty="0"/>
          </a:p>
        </p:txBody>
      </p:sp>
      <p:sp>
        <p:nvSpPr>
          <p:cNvPr id="3" name="Content Placeholder 2"/>
          <p:cNvSpPr>
            <a:spLocks noGrp="1"/>
          </p:cNvSpPr>
          <p:nvPr>
            <p:ph idx="1"/>
          </p:nvPr>
        </p:nvSpPr>
        <p:spPr/>
        <p:txBody>
          <a:bodyPr/>
          <a:lstStyle/>
          <a:p>
            <a:r>
              <a:rPr lang="en-US" dirty="0" smtClean="0"/>
              <a:t>Examine the student work provided. </a:t>
            </a:r>
          </a:p>
          <a:p>
            <a:r>
              <a:rPr lang="en-US" dirty="0" smtClean="0"/>
              <a:t>How would you select which group(s) to present? In what order? Why?</a:t>
            </a:r>
            <a:endParaRPr lang="en-US" dirty="0"/>
          </a:p>
        </p:txBody>
      </p:sp>
    </p:spTree>
    <p:extLst>
      <p:ext uri="{BB962C8B-B14F-4D97-AF65-F5344CB8AC3E}">
        <p14:creationId xmlns:p14="http://schemas.microsoft.com/office/powerpoint/2010/main" val="1656210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01439"/>
            <a:ext cx="9321602" cy="6356561"/>
          </a:xfrm>
          <a:prstGeom prst="rect">
            <a:avLst/>
          </a:prstGeom>
        </p:spPr>
      </p:pic>
    </p:spTree>
    <p:extLst>
      <p:ext uri="{BB962C8B-B14F-4D97-AF65-F5344CB8AC3E}">
        <p14:creationId xmlns:p14="http://schemas.microsoft.com/office/powerpoint/2010/main" val="4878021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Five Practices – Chapter 1</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Discuss each question in your table group. Be prepared to share ideas with the whole group of the question I assign to your group.</a:t>
            </a:r>
          </a:p>
          <a:p>
            <a:pPr marL="0" indent="0">
              <a:buNone/>
            </a:pPr>
            <a:endParaRPr lang="en-US" dirty="0" smtClean="0"/>
          </a:p>
          <a:p>
            <a:pPr lvl="1"/>
            <a:r>
              <a:rPr lang="en-US" b="1" dirty="0"/>
              <a:t>Anticipating is an activity that is likely to increase the amount of time spent in planning a lesson. What would you expect to be the payoff for this investment of time?</a:t>
            </a:r>
            <a:endParaRPr lang="en-US" dirty="0"/>
          </a:p>
          <a:p>
            <a:pPr lvl="1"/>
            <a:endParaRPr lang="en-US" dirty="0"/>
          </a:p>
        </p:txBody>
      </p:sp>
    </p:spTree>
    <p:extLst>
      <p:ext uri="{BB962C8B-B14F-4D97-AF65-F5344CB8AC3E}">
        <p14:creationId xmlns:p14="http://schemas.microsoft.com/office/powerpoint/2010/main" val="60226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lstStyle/>
          <a:p>
            <a:pPr marL="0" lvl="0" indent="0">
              <a:buNone/>
            </a:pPr>
            <a:r>
              <a:rPr lang="en-US" b="1" dirty="0"/>
              <a:t>How might a monitoring chart such as the one in Figure 1 be useful to you in your work?</a:t>
            </a:r>
            <a:endParaRPr lang="en-US" dirty="0"/>
          </a:p>
          <a:p>
            <a:pPr marL="0" indent="0">
              <a:buNone/>
            </a:pPr>
            <a:endParaRPr lang="en-US" dirty="0"/>
          </a:p>
        </p:txBody>
      </p:sp>
    </p:spTree>
    <p:extLst>
      <p:ext uri="{BB962C8B-B14F-4D97-AF65-F5344CB8AC3E}">
        <p14:creationId xmlns:p14="http://schemas.microsoft.com/office/powerpoint/2010/main" val="343477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Questions</a:t>
            </a:r>
            <a:endParaRPr lang="en-US" dirty="0"/>
          </a:p>
        </p:txBody>
      </p:sp>
      <p:sp>
        <p:nvSpPr>
          <p:cNvPr id="3" name="Content Placeholder 2"/>
          <p:cNvSpPr>
            <a:spLocks noGrp="1"/>
          </p:cNvSpPr>
          <p:nvPr>
            <p:ph idx="1"/>
          </p:nvPr>
        </p:nvSpPr>
        <p:spPr/>
        <p:txBody>
          <a:bodyPr/>
          <a:lstStyle/>
          <a:p>
            <a:pPr marL="0" lvl="0" indent="0">
              <a:buNone/>
            </a:pPr>
            <a:r>
              <a:rPr lang="en-US" b="1" dirty="0"/>
              <a:t>To what extent can teachers plan questions in advance of the lesson? What benefit might there be in having some questions ready prior to a lesson?</a:t>
            </a:r>
            <a:endParaRPr lang="en-US" dirty="0"/>
          </a:p>
          <a:p>
            <a:pPr marL="0" indent="0">
              <a:buNone/>
            </a:pPr>
            <a:endParaRPr lang="en-US" dirty="0"/>
          </a:p>
        </p:txBody>
      </p:sp>
    </p:spTree>
    <p:extLst>
      <p:ext uri="{BB962C8B-B14F-4D97-AF65-F5344CB8AC3E}">
        <p14:creationId xmlns:p14="http://schemas.microsoft.com/office/powerpoint/2010/main" val="2501673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Selecting &amp; Sequencing Student Work</a:t>
            </a:r>
            <a:endParaRPr lang="en-US" dirty="0"/>
          </a:p>
        </p:txBody>
      </p:sp>
      <p:sp>
        <p:nvSpPr>
          <p:cNvPr id="3" name="Content Placeholder 2"/>
          <p:cNvSpPr>
            <a:spLocks noGrp="1"/>
          </p:cNvSpPr>
          <p:nvPr>
            <p:ph idx="1"/>
          </p:nvPr>
        </p:nvSpPr>
        <p:spPr/>
        <p:txBody>
          <a:bodyPr/>
          <a:lstStyle/>
          <a:p>
            <a:pPr marL="0" lvl="0" indent="0">
              <a:buNone/>
            </a:pPr>
            <a:r>
              <a:rPr lang="en-US" b="1" dirty="0"/>
              <a:t>How might carefully selecting and sequencing students’ responses affect the quality of the discussion? How would these practices give you more control over the discussion?</a:t>
            </a:r>
            <a:endParaRPr lang="en-US" dirty="0"/>
          </a:p>
          <a:p>
            <a:pPr marL="0" indent="0">
              <a:buNone/>
            </a:pPr>
            <a:endParaRPr lang="en-US" dirty="0"/>
          </a:p>
        </p:txBody>
      </p:sp>
    </p:spTree>
    <p:extLst>
      <p:ext uri="{BB962C8B-B14F-4D97-AF65-F5344CB8AC3E}">
        <p14:creationId xmlns:p14="http://schemas.microsoft.com/office/powerpoint/2010/main" val="267566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Consecutive Sums Outline</a:t>
            </a:r>
            <a:endParaRPr lang="en-US" dirty="0"/>
          </a:p>
        </p:txBody>
      </p:sp>
      <p:sp>
        <p:nvSpPr>
          <p:cNvPr id="3" name="Content Placeholder 2"/>
          <p:cNvSpPr>
            <a:spLocks noGrp="1"/>
          </p:cNvSpPr>
          <p:nvPr>
            <p:ph idx="1"/>
          </p:nvPr>
        </p:nvSpPr>
        <p:spPr/>
        <p:txBody>
          <a:bodyPr/>
          <a:lstStyle/>
          <a:p>
            <a:r>
              <a:rPr lang="en-US" dirty="0" smtClean="0"/>
              <a:t>Work individually then in table groups.</a:t>
            </a:r>
          </a:p>
          <a:p>
            <a:r>
              <a:rPr lang="en-US" dirty="0" smtClean="0"/>
              <a:t>Make a status poster.</a:t>
            </a:r>
          </a:p>
          <a:p>
            <a:r>
              <a:rPr lang="en-US" dirty="0" smtClean="0"/>
              <a:t>Gallery walk.</a:t>
            </a:r>
          </a:p>
          <a:p>
            <a:r>
              <a:rPr lang="en-US" dirty="0" smtClean="0"/>
              <a:t>Discuss some solutions/conjectures</a:t>
            </a:r>
            <a:r>
              <a:rPr lang="en-US" dirty="0" smtClean="0"/>
              <a:t>.</a:t>
            </a:r>
          </a:p>
          <a:p>
            <a:pPr lvl="1"/>
            <a:r>
              <a:rPr lang="en-US" dirty="0" smtClean="0"/>
              <a:t>What is a conjecture?</a:t>
            </a:r>
            <a:endParaRPr lang="en-US" dirty="0" smtClean="0"/>
          </a:p>
          <a:p>
            <a:r>
              <a:rPr lang="en-US" dirty="0" smtClean="0"/>
              <a:t>Revise work if time.</a:t>
            </a:r>
            <a:endParaRPr lang="en-US" dirty="0"/>
          </a:p>
        </p:txBody>
      </p:sp>
    </p:spTree>
    <p:extLst>
      <p:ext uri="{BB962C8B-B14F-4D97-AF65-F5344CB8AC3E}">
        <p14:creationId xmlns:p14="http://schemas.microsoft.com/office/powerpoint/2010/main" val="23806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Consecutive Sums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b="1" dirty="0"/>
              <a:t> </a:t>
            </a:r>
            <a:endParaRPr lang="en-US" dirty="0"/>
          </a:p>
          <a:p>
            <a:pPr marL="0" indent="0">
              <a:buNone/>
            </a:pPr>
            <a:r>
              <a:rPr lang="en-US" b="1" dirty="0"/>
              <a:t>Think about the following problem individually for 3 minutes.</a:t>
            </a:r>
            <a:endParaRPr lang="en-US" dirty="0"/>
          </a:p>
          <a:p>
            <a:pPr marL="0" indent="0">
              <a:buNone/>
            </a:pPr>
            <a:endParaRPr lang="en-US" dirty="0"/>
          </a:p>
          <a:p>
            <a:pPr marL="0" indent="0">
              <a:buNone/>
            </a:pPr>
            <a:r>
              <a:rPr lang="en-US" b="1" dirty="0"/>
              <a:t>Then work on the problem in your table group.</a:t>
            </a: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Some numbers can be written as a sum of consecutive positive integers, e.g.:</a:t>
            </a:r>
            <a:endParaRPr lang="en-US" dirty="0"/>
          </a:p>
          <a:p>
            <a:pPr marL="0" indent="0">
              <a:buNone/>
            </a:pPr>
            <a:r>
              <a:rPr lang="en-US" b="1" dirty="0"/>
              <a:t> </a:t>
            </a:r>
            <a:endParaRPr lang="en-US" dirty="0"/>
          </a:p>
          <a:p>
            <a:pPr marL="0" indent="0">
              <a:buNone/>
            </a:pPr>
            <a:r>
              <a:rPr lang="en-US" b="1" dirty="0"/>
              <a:t>			6 = 1 + 2 + 3</a:t>
            </a:r>
            <a:endParaRPr lang="en-US" dirty="0"/>
          </a:p>
          <a:p>
            <a:pPr marL="0" indent="0">
              <a:buNone/>
            </a:pPr>
            <a:r>
              <a:rPr lang="en-US" b="1" dirty="0"/>
              <a:t>		       </a:t>
            </a:r>
            <a:r>
              <a:rPr lang="en-US" b="1" dirty="0" smtClean="0"/>
              <a:t>   </a:t>
            </a:r>
            <a:r>
              <a:rPr lang="en-US" b="1" dirty="0"/>
              <a:t>15 = 4 + 5 + 6</a:t>
            </a:r>
            <a:endParaRPr lang="en-US" dirty="0"/>
          </a:p>
          <a:p>
            <a:pPr marL="0" indent="0">
              <a:buNone/>
            </a:pPr>
            <a:r>
              <a:rPr lang="en-US" b="1" dirty="0"/>
              <a:t>		               </a:t>
            </a:r>
            <a:r>
              <a:rPr lang="en-US" b="1" dirty="0" smtClean="0"/>
              <a:t> </a:t>
            </a:r>
            <a:r>
              <a:rPr lang="en-US" b="1" dirty="0"/>
              <a:t>= 1 + 2 + 3 + 4 + 5</a:t>
            </a:r>
            <a:endParaRPr lang="en-US" dirty="0"/>
          </a:p>
          <a:p>
            <a:pPr marL="0" indent="0">
              <a:buNone/>
            </a:pPr>
            <a:r>
              <a:rPr lang="en-US" b="1" dirty="0"/>
              <a:t> </a:t>
            </a:r>
            <a:endParaRPr lang="en-US" dirty="0"/>
          </a:p>
          <a:p>
            <a:pPr marL="0" indent="0">
              <a:buNone/>
            </a:pPr>
            <a:r>
              <a:rPr lang="en-US" b="1" dirty="0"/>
              <a:t>	Which numbers have this property?  Explain.</a:t>
            </a:r>
            <a:endParaRPr lang="en-US" dirty="0"/>
          </a:p>
          <a:p>
            <a:pPr marL="0" indent="0">
              <a:buNone/>
            </a:pPr>
            <a:r>
              <a:rPr lang="en-US" b="1" dirty="0"/>
              <a:t> </a:t>
            </a:r>
            <a:endParaRPr lang="en-US" dirty="0"/>
          </a:p>
          <a:p>
            <a:pPr marL="0" indent="0">
              <a:buNone/>
            </a:pPr>
            <a:r>
              <a:rPr lang="en-US" b="1" dirty="0"/>
              <a:t> </a:t>
            </a:r>
            <a:endParaRPr lang="en-US" b="1" dirty="0" smtClean="0"/>
          </a:p>
          <a:p>
            <a:pPr marL="0" indent="0">
              <a:buNone/>
            </a:pPr>
            <a:endParaRPr lang="en-US" b="1" dirty="0"/>
          </a:p>
          <a:p>
            <a:pPr marL="0" indent="0">
              <a:buNone/>
            </a:pPr>
            <a:endParaRPr lang="en-US" b="1" dirty="0" smtClean="0"/>
          </a:p>
          <a:p>
            <a:pPr marL="0" indent="0">
              <a:buNone/>
            </a:pPr>
            <a:endParaRPr lang="en-US" dirty="0"/>
          </a:p>
          <a:p>
            <a:pPr marL="0" indent="0">
              <a:buNone/>
            </a:pPr>
            <a:r>
              <a:rPr lang="en-US" b="1" dirty="0"/>
              <a:t>Extension: How many ways can a number be written as a consecutive sum?</a:t>
            </a:r>
            <a:endParaRPr lang="en-US" dirty="0"/>
          </a:p>
          <a:p>
            <a:pPr marL="0" indent="0">
              <a:buNone/>
            </a:pPr>
            <a:r>
              <a:rPr lang="en-US" b="1" dirty="0"/>
              <a:t> </a:t>
            </a:r>
            <a:endParaRPr lang="en-US" dirty="0"/>
          </a:p>
          <a:p>
            <a:pPr marL="0" indent="0">
              <a:buNone/>
            </a:pPr>
            <a:endParaRPr lang="en-US" dirty="0"/>
          </a:p>
        </p:txBody>
      </p:sp>
    </p:spTree>
    <p:extLst>
      <p:ext uri="{BB962C8B-B14F-4D97-AF65-F5344CB8AC3E}">
        <p14:creationId xmlns:p14="http://schemas.microsoft.com/office/powerpoint/2010/main" val="236767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Poster</a:t>
            </a:r>
            <a:endParaRPr lang="en-US" dirty="0"/>
          </a:p>
        </p:txBody>
      </p:sp>
      <p:sp>
        <p:nvSpPr>
          <p:cNvPr id="3" name="Content Placeholder 2"/>
          <p:cNvSpPr>
            <a:spLocks noGrp="1"/>
          </p:cNvSpPr>
          <p:nvPr>
            <p:ph idx="1"/>
          </p:nvPr>
        </p:nvSpPr>
        <p:spPr/>
        <p:txBody>
          <a:bodyPr/>
          <a:lstStyle/>
          <a:p>
            <a:r>
              <a:rPr lang="en-US" dirty="0" smtClean="0"/>
              <a:t>Make a poster that represents your group’s work so far. Status poster.</a:t>
            </a:r>
          </a:p>
          <a:p>
            <a:r>
              <a:rPr lang="en-US" dirty="0" smtClean="0"/>
              <a:t>Show how you represented and organized your work.</a:t>
            </a:r>
          </a:p>
          <a:p>
            <a:r>
              <a:rPr lang="en-US" dirty="0" smtClean="0"/>
              <a:t>State any conjectures you have at this time.</a:t>
            </a:r>
          </a:p>
          <a:p>
            <a:r>
              <a:rPr lang="en-US" dirty="0" smtClean="0"/>
              <a:t>Add any lingering questions.</a:t>
            </a:r>
            <a:endParaRPr lang="en-US" dirty="0"/>
          </a:p>
        </p:txBody>
      </p:sp>
    </p:spTree>
    <p:extLst>
      <p:ext uri="{BB962C8B-B14F-4D97-AF65-F5344CB8AC3E}">
        <p14:creationId xmlns:p14="http://schemas.microsoft.com/office/powerpoint/2010/main" val="91800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Hexagon Task Outline</a:t>
            </a:r>
            <a:endParaRPr lang="en-US" dirty="0"/>
          </a:p>
        </p:txBody>
      </p:sp>
      <p:sp>
        <p:nvSpPr>
          <p:cNvPr id="3" name="Content Placeholder 2"/>
          <p:cNvSpPr>
            <a:spLocks noGrp="1"/>
          </p:cNvSpPr>
          <p:nvPr>
            <p:ph idx="1"/>
          </p:nvPr>
        </p:nvSpPr>
        <p:spPr/>
        <p:txBody>
          <a:bodyPr/>
          <a:lstStyle/>
          <a:p>
            <a:r>
              <a:rPr lang="en-US" dirty="0" smtClean="0"/>
              <a:t>Do the task and discuss possible solutions.</a:t>
            </a:r>
          </a:p>
          <a:p>
            <a:r>
              <a:rPr lang="en-US" dirty="0" smtClean="0"/>
              <a:t>Watch video of 6</a:t>
            </a:r>
            <a:r>
              <a:rPr lang="en-US" baseline="30000" dirty="0" smtClean="0"/>
              <a:t>th</a:t>
            </a:r>
            <a:r>
              <a:rPr lang="en-US" dirty="0" smtClean="0"/>
              <a:t> grade class working on task.</a:t>
            </a:r>
          </a:p>
          <a:p>
            <a:r>
              <a:rPr lang="en-US" dirty="0" smtClean="0"/>
              <a:t>Analyze student work on task. Select and sequence how you would discuss student work.</a:t>
            </a:r>
          </a:p>
          <a:p>
            <a:r>
              <a:rPr lang="en-US" dirty="0" smtClean="0"/>
              <a:t>Share with whole group.</a:t>
            </a:r>
            <a:endParaRPr lang="en-US" dirty="0"/>
          </a:p>
        </p:txBody>
      </p:sp>
    </p:spTree>
    <p:extLst>
      <p:ext uri="{BB962C8B-B14F-4D97-AF65-F5344CB8AC3E}">
        <p14:creationId xmlns:p14="http://schemas.microsoft.com/office/powerpoint/2010/main" val="1849719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TotalTime>
  <Words>766</Words>
  <Application>Microsoft Macintosh PowerPoint</Application>
  <PresentationFormat>On-screen Show (4:3)</PresentationFormat>
  <Paragraphs>91</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Franklin-McKinley Math Institute</vt:lpstr>
      <vt:lpstr>The Five Practices – Chapter 1 </vt:lpstr>
      <vt:lpstr>Monitoring</vt:lpstr>
      <vt:lpstr>Planning Questions</vt:lpstr>
      <vt:lpstr>Selecting &amp; Sequencing Student Work</vt:lpstr>
      <vt:lpstr>Consecutive Sums Outline</vt:lpstr>
      <vt:lpstr>Consecutive Sums</vt:lpstr>
      <vt:lpstr>Status Poster</vt:lpstr>
      <vt:lpstr>Hexagon Task Outline</vt:lpstr>
      <vt:lpstr>PowerPoint Presentation</vt:lpstr>
      <vt:lpstr>PowerPoint Presentation</vt:lpstr>
      <vt:lpstr>PowerPoint Presentation</vt:lpstr>
      <vt:lpstr>PowerPoint Presentation</vt:lpstr>
      <vt:lpstr>Questioning</vt:lpstr>
      <vt:lpstr>Sequencing Student Work</vt:lpstr>
      <vt:lpstr>PowerPoint Presentation</vt:lpstr>
    </vt:vector>
  </TitlesOfParts>
  <Company>SJSU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Franklin-McKinley Math Institute</dc:title>
  <dc:creator>Joanne Becker</dc:creator>
  <cp:lastModifiedBy>Joanne Becker</cp:lastModifiedBy>
  <cp:revision>6</cp:revision>
  <dcterms:created xsi:type="dcterms:W3CDTF">2017-05-25T18:04:14Z</dcterms:created>
  <dcterms:modified xsi:type="dcterms:W3CDTF">2017-05-25T22:52:52Z</dcterms:modified>
</cp:coreProperties>
</file>